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5"/>
  </p:notesMasterIdLst>
  <p:sldIdLst>
    <p:sldId id="256" r:id="rId2"/>
    <p:sldId id="258" r:id="rId3"/>
    <p:sldId id="279" r:id="rId4"/>
    <p:sldId id="274" r:id="rId5"/>
    <p:sldId id="280" r:id="rId6"/>
    <p:sldId id="259" r:id="rId7"/>
    <p:sldId id="260" r:id="rId8"/>
    <p:sldId id="288" r:id="rId9"/>
    <p:sldId id="261" r:id="rId10"/>
    <p:sldId id="287" r:id="rId11"/>
    <p:sldId id="286" r:id="rId12"/>
    <p:sldId id="292" r:id="rId13"/>
    <p:sldId id="290" r:id="rId14"/>
    <p:sldId id="282" r:id="rId15"/>
    <p:sldId id="295" r:id="rId16"/>
    <p:sldId id="281" r:id="rId17"/>
    <p:sldId id="289" r:id="rId18"/>
    <p:sldId id="291" r:id="rId19"/>
    <p:sldId id="283" r:id="rId20"/>
    <p:sldId id="296" r:id="rId21"/>
    <p:sldId id="285" r:id="rId22"/>
    <p:sldId id="293" r:id="rId23"/>
    <p:sldId id="294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FDF"/>
    <a:srgbClr val="FFCCFF"/>
    <a:srgbClr val="CCFFCC"/>
    <a:srgbClr val="CC3300"/>
    <a:srgbClr val="EA55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3" autoAdjust="0"/>
    <p:restoredTop sz="94660"/>
  </p:normalViewPr>
  <p:slideViewPr>
    <p:cSldViewPr>
      <p:cViewPr varScale="1">
        <p:scale>
          <a:sx n="110" d="100"/>
          <a:sy n="110" d="100"/>
        </p:scale>
        <p:origin x="163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619BD-FBFF-4550-A0A3-11720C93DACD}" type="datetimeFigureOut">
              <a:rPr lang="ru-RU" smtClean="0"/>
              <a:pPr/>
              <a:t>14.04.2017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6B90D-30AA-406B-9713-1066DBC49AB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42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672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627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654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378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378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8315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8647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8315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6764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598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Доступ свободный. Заходите на сайт, указываете какой пакет вы хотите скачать (Операционная система/разрядность процессора). </a:t>
            </a:r>
            <a:r>
              <a:rPr lang="en-US" dirty="0" smtClean="0"/>
              <a:t>Linux/Windows/Mac</a:t>
            </a:r>
            <a:r>
              <a:rPr lang="ru-RU" dirty="0" smtClean="0"/>
              <a:t>.</a:t>
            </a:r>
            <a:r>
              <a:rPr lang="ru-RU" baseline="0" dirty="0" smtClean="0"/>
              <a:t> 64 бит только для </a:t>
            </a:r>
            <a:r>
              <a:rPr lang="ru-RU" baseline="0" dirty="0" err="1" smtClean="0"/>
              <a:t>линукса</a:t>
            </a:r>
            <a:r>
              <a:rPr lang="ru-RU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80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784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428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531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531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7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6B90D-30AA-406B-9713-1066DBC49AB8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4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436E-471B-435A-B2CB-AB452DD20CAE}" type="datetime1">
              <a:rPr lang="ru-RU" smtClean="0"/>
              <a:pPr/>
              <a:t>14.04.2017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0F52D-1CC7-4671-9EA6-82B0251D6450}" type="datetime1">
              <a:rPr lang="ru-RU" smtClean="0"/>
              <a:pPr/>
              <a:t>14.04.2017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2FE6D-34F5-4164-BBA5-641C11A11A46}" type="datetime1">
              <a:rPr lang="ru-RU" smtClean="0"/>
              <a:pPr/>
              <a:t>14.04.2017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54C7E-EF37-4403-986C-8391310F02D4}" type="datetime1">
              <a:rPr lang="ru-RU" smtClean="0"/>
              <a:pPr/>
              <a:t>14.04.2017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14553-9A8A-4B90-8B5E-8AB4FBD5DEC1}" type="datetime1">
              <a:rPr lang="ru-RU" smtClean="0"/>
              <a:pPr/>
              <a:t>14.04.2017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88A55-38BC-48F5-80A0-133601AECF92}" type="datetime1">
              <a:rPr lang="ru-RU" smtClean="0"/>
              <a:pPr/>
              <a:t>14.04.2017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B111-64BC-4F6D-8D2F-97A0906F0014}" type="datetime1">
              <a:rPr lang="ru-RU" smtClean="0"/>
              <a:pPr/>
              <a:t>14.04.2017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8E45-64B1-4025-99C2-6669563B24FB}" type="datetime1">
              <a:rPr lang="ru-RU" smtClean="0"/>
              <a:pPr/>
              <a:t>14.04.2017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6C1FE-4084-44A0-9489-7AE4151D0FCF}" type="datetime1">
              <a:rPr lang="ru-RU" smtClean="0"/>
              <a:pPr/>
              <a:t>14.04.2017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7E9FB-0632-4E2E-861D-864CE169070C}" type="datetime1">
              <a:rPr lang="ru-RU" smtClean="0"/>
              <a:pPr/>
              <a:t>14.04.2017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AC22A-E2BC-4522-B901-2F29C24E2C17}" type="datetime1">
              <a:rPr lang="ru-RU" smtClean="0"/>
              <a:pPr/>
              <a:t>14.04.2017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95B4DB7-49C0-4084-AFAC-4C59B98A1F2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DDFB85B-4BE6-41EF-900F-AA1E7C294363}" type="datetime1">
              <a:rPr lang="ru-RU" smtClean="0"/>
              <a:pPr/>
              <a:t>14.04.2017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395536" y="1916832"/>
            <a:ext cx="7543800" cy="2593975"/>
          </a:xfrm>
        </p:spPr>
        <p:txBody>
          <a:bodyPr/>
          <a:lstStyle/>
          <a:p>
            <a:pPr algn="ctr"/>
            <a:r>
              <a:rPr lang="ru-RU" dirty="0" smtClean="0"/>
              <a:t>Расчет констант скорости по теории активированного комплекса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84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8" y="989661"/>
            <a:ext cx="5062282" cy="46309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Выходной файл оптимизации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33949" y="993860"/>
            <a:ext cx="3404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Удобное слово для поиска геометрии в минимуме ППЭ</a:t>
            </a:r>
            <a:endParaRPr lang="en-US" sz="1600" dirty="0" smtClean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436494" y="1196752"/>
            <a:ext cx="31638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110154" y="1484784"/>
            <a:ext cx="3421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Геометрия системы (только уникальные по симметрии атомы)</a:t>
            </a:r>
            <a:endParaRPr lang="en-US" sz="16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5103774" y="2211378"/>
            <a:ext cx="342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Геометрия системы (все атомы)</a:t>
            </a:r>
            <a:endParaRPr lang="en-US" sz="1600" dirty="0" smtClean="0"/>
          </a:p>
        </p:txBody>
      </p:sp>
      <p:sp>
        <p:nvSpPr>
          <p:cNvPr id="52" name="Прямоугольник 51"/>
          <p:cNvSpPr/>
          <p:nvPr/>
        </p:nvSpPr>
        <p:spPr>
          <a:xfrm>
            <a:off x="31557" y="1211663"/>
            <a:ext cx="4735852" cy="8522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/>
          <p:cNvSpPr txBox="1"/>
          <p:nvPr/>
        </p:nvSpPr>
        <p:spPr>
          <a:xfrm>
            <a:off x="5110154" y="2524530"/>
            <a:ext cx="322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Межъядерные расстояния (звездой обозначены наиболее близкие (менее 3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Å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  <a:endParaRPr lang="en-US" sz="1600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5133949" y="3306897"/>
            <a:ext cx="308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Полная энергия системы</a:t>
            </a:r>
            <a:endParaRPr lang="en-US" sz="1600" dirty="0" smtClean="0"/>
          </a:p>
        </p:txBody>
      </p:sp>
      <p:sp>
        <p:nvSpPr>
          <p:cNvPr id="56" name="Прямоугольник 55"/>
          <p:cNvSpPr/>
          <p:nvPr/>
        </p:nvSpPr>
        <p:spPr>
          <a:xfrm>
            <a:off x="32991" y="2972363"/>
            <a:ext cx="4734418" cy="1672508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31557" y="2061368"/>
            <a:ext cx="4735852" cy="8522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683568" y="5438088"/>
            <a:ext cx="316389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9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0" grpId="0"/>
      <p:bldP spid="52" grpId="0" animBg="1"/>
      <p:bldP spid="54" grpId="0"/>
      <p:bldP spid="55" grpId="0"/>
      <p:bldP spid="56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Выходной файл оптимизации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039543" y="1078101"/>
            <a:ext cx="308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Гессиан</a:t>
            </a:r>
            <a:endParaRPr lang="en-US" sz="1600" dirty="0" smtClean="0"/>
          </a:p>
        </p:txBody>
      </p:sp>
      <p:sp>
        <p:nvSpPr>
          <p:cNvPr id="37" name="Овал 36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4" y="1050850"/>
            <a:ext cx="4824536" cy="4796230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170803" y="1068802"/>
            <a:ext cx="3681118" cy="109892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8" name="Группа 57"/>
          <p:cNvGrpSpPr/>
          <p:nvPr/>
        </p:nvGrpSpPr>
        <p:grpSpPr>
          <a:xfrm>
            <a:off x="3905021" y="1248686"/>
            <a:ext cx="853510" cy="997429"/>
            <a:chOff x="3905021" y="1248686"/>
            <a:chExt cx="853510" cy="997429"/>
          </a:xfrm>
        </p:grpSpPr>
        <p:sp>
          <p:nvSpPr>
            <p:cNvPr id="5" name="Правая фигурная скобка 4"/>
            <p:cNvSpPr/>
            <p:nvPr/>
          </p:nvSpPr>
          <p:spPr>
            <a:xfrm>
              <a:off x="3915220" y="1258200"/>
              <a:ext cx="45719" cy="370599"/>
            </a:xfrm>
            <a:prstGeom prst="rightBrac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9" name="Правая фигурная скобка 38"/>
            <p:cNvSpPr/>
            <p:nvPr/>
          </p:nvSpPr>
          <p:spPr>
            <a:xfrm>
              <a:off x="3913705" y="1682411"/>
              <a:ext cx="45719" cy="279321"/>
            </a:xfrm>
            <a:prstGeom prst="rightBrac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Правая фигурная скобка 40"/>
            <p:cNvSpPr/>
            <p:nvPr/>
          </p:nvSpPr>
          <p:spPr>
            <a:xfrm>
              <a:off x="3905021" y="1990011"/>
              <a:ext cx="54403" cy="177713"/>
            </a:xfrm>
            <a:prstGeom prst="rightBrac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61114" y="1248686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trans.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959424" y="1617062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rot.</a:t>
              </a:r>
              <a:endParaRPr lang="ru-RU" dirty="0">
                <a:solidFill>
                  <a:srgbClr val="FFFF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66443" y="1876783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FFFF00"/>
                  </a:solidFill>
                </a:rPr>
                <a:t>vib</a:t>
              </a:r>
              <a:r>
                <a:rPr lang="en-US" dirty="0" smtClean="0">
                  <a:solidFill>
                    <a:srgbClr val="FFFF00"/>
                  </a:solidFill>
                </a:rPr>
                <a:t>.</a:t>
              </a:r>
              <a:endParaRPr lang="ru-RU" dirty="0">
                <a:solidFill>
                  <a:srgbClr val="FFFF00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043438" y="1467340"/>
            <a:ext cx="308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Если во входном файле задавали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temp(1)=…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то это удобное слово для поиска</a:t>
            </a:r>
            <a:endParaRPr lang="en-US" sz="1600" dirty="0" smtClean="0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438741" y="2636912"/>
            <a:ext cx="11089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039543" y="2349318"/>
            <a:ext cx="308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Используемые приближения</a:t>
            </a:r>
            <a:endParaRPr lang="en-US" sz="1600" dirty="0" smtClean="0"/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>
            <a:off x="170803" y="3068960"/>
            <a:ext cx="458772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>
            <a:off x="170803" y="3212976"/>
            <a:ext cx="166489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039543" y="2687872"/>
            <a:ext cx="3082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Давление (используется программой для расчета поступательной суммы по состояниям)</a:t>
            </a:r>
            <a:endParaRPr lang="en-US" sz="1600" dirty="0" smtClean="0"/>
          </a:p>
        </p:txBody>
      </p:sp>
      <p:sp>
        <p:nvSpPr>
          <p:cNvPr id="52" name="Прямоугольник 51"/>
          <p:cNvSpPr/>
          <p:nvPr/>
        </p:nvSpPr>
        <p:spPr>
          <a:xfrm>
            <a:off x="153385" y="3388235"/>
            <a:ext cx="3105053" cy="29755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151831" y="4757522"/>
            <a:ext cx="2619970" cy="97573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/>
          <p:cNvSpPr txBox="1"/>
          <p:nvPr/>
        </p:nvSpPr>
        <p:spPr>
          <a:xfrm>
            <a:off x="5033039" y="3680304"/>
            <a:ext cx="3082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Моменты инерции (пригодятся для расчета вращательной суммы по состояниям)</a:t>
            </a:r>
            <a:endParaRPr lang="en-US" sz="1600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5026535" y="4721331"/>
            <a:ext cx="308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Энергия нулевых колебаний</a:t>
            </a:r>
            <a:endParaRPr lang="en-US" sz="1600" dirty="0" smtClean="0"/>
          </a:p>
        </p:txBody>
      </p:sp>
      <p:sp>
        <p:nvSpPr>
          <p:cNvPr id="56" name="Прямоугольник 55"/>
          <p:cNvSpPr/>
          <p:nvPr/>
        </p:nvSpPr>
        <p:spPr>
          <a:xfrm>
            <a:off x="151831" y="4135461"/>
            <a:ext cx="4599681" cy="508236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5026534" y="5076111"/>
            <a:ext cx="3361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Вклады в сумму по состояниям (можно на них ориентироваться, но не на все)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98950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5" grpId="0" animBg="1"/>
      <p:bldP spid="46" grpId="0"/>
      <p:bldP spid="47" grpId="0"/>
      <p:bldP spid="50" grpId="0"/>
      <p:bldP spid="52" grpId="0" animBg="1"/>
      <p:bldP spid="53" grpId="0" animBg="1"/>
      <p:bldP spid="54" grpId="0"/>
      <p:bldP spid="55" grpId="0"/>
      <p:bldP spid="56" grpId="0" animBg="1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Просмотр выходного файла оптимизации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132856"/>
            <a:ext cx="5112568" cy="45623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132855"/>
            <a:ext cx="1368152" cy="4554343"/>
          </a:xfrm>
          <a:prstGeom prst="rect">
            <a:avLst/>
          </a:prstGeom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230893" y="1556792"/>
            <a:ext cx="7992888" cy="460648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ChemCraftLite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D:/STUDENTS/ChemCraftLite/ChemCraft.exe)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07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Исследование ППЭ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pic>
        <p:nvPicPr>
          <p:cNvPr id="11" name="Picture 2" descr="D:\WORK\MMCh\AVB_TAK\good\C3H7F-1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12" y1="39588" x2="912" y2="39588"/>
                        <a14:foregroundMark x1="22644" y1="37757" x2="22644" y2="37757"/>
                        <a14:foregroundMark x1="22948" y1="3432" x2="22948" y2="3432"/>
                        <a14:foregroundMark x1="40881" y1="12586" x2="40881" y2="12586"/>
                        <a14:foregroundMark x1="35714" y1="2059" x2="35714" y2="2059"/>
                        <a14:foregroundMark x1="56535" y1="20366" x2="56535" y2="20366"/>
                        <a14:foregroundMark x1="82067" y1="21739" x2="82067" y2="21739"/>
                        <a14:foregroundMark x1="85258" y1="3890" x2="85258" y2="3890"/>
                        <a14:foregroundMark x1="97416" y1="4577" x2="97416" y2="4577"/>
                        <a14:foregroundMark x1="93313" y1="46911" x2="93313" y2="46911"/>
                        <a14:foregroundMark x1="97416" y1="90618" x2="97416" y2="90618"/>
                        <a14:foregroundMark x1="84954" y1="93593" x2="84954" y2="93593"/>
                        <a14:foregroundMark x1="74468" y1="69565" x2="74468" y2="69565"/>
                        <a14:foregroundMark x1="57903" y1="66133" x2="57903" y2="66133"/>
                        <a14:foregroundMark x1="51064" y1="83524" x2="51064" y2="83524"/>
                        <a14:foregroundMark x1="39970" y1="76659" x2="39970" y2="76659"/>
                        <a14:foregroundMark x1="39362" y1="94966" x2="39362" y2="94966"/>
                        <a14:foregroundMark x1="22340" y1="96339" x2="22340" y2="96339"/>
                        <a14:foregroundMark x1="19149" y1="65675" x2="19149" y2="65675"/>
                        <a14:foregroundMark x1="2888" y1="58810" x2="2888" y2="58810"/>
                        <a14:foregroundMark x1="0" y1="39588" x2="22340" y2="36842"/>
                        <a14:foregroundMark x1="23252" y1="38215" x2="23556" y2="1602"/>
                        <a14:foregroundMark x1="23556" y1="1602" x2="36474" y2="1602"/>
                        <a14:foregroundMark x1="36474" y1="1602" x2="39970" y2="11670"/>
                        <a14:foregroundMark x1="41185" y1="11213" x2="55623" y2="19908"/>
                        <a14:foregroundMark x1="55623" y1="19908" x2="82827" y2="21739"/>
                        <a14:foregroundMark x1="83131" y1="21281" x2="84650" y2="5034"/>
                        <a14:foregroundMark x1="84954" y1="3890" x2="97416" y2="1602"/>
                        <a14:foregroundMark x1="98480" y1="5950" x2="92401" y2="45309"/>
                        <a14:foregroundMark x1="93009" y1="50801" x2="93921" y2="71396"/>
                        <a14:foregroundMark x1="93921" y1="72769" x2="96201" y2="89245"/>
                        <a14:foregroundMark x1="97416" y1="89245" x2="84347" y2="94050"/>
                        <a14:foregroundMark x1="84347" y1="94050" x2="74468" y2="66590"/>
                        <a14:foregroundMark x1="74468" y1="67963" x2="57903" y2="65675"/>
                        <a14:foregroundMark x1="57903" y1="65675" x2="51064" y2="81465"/>
                        <a14:foregroundMark x1="51368" y1="87185" x2="40578" y2="75286"/>
                        <a14:foregroundMark x1="38906" y1="78032" x2="38602" y2="94050"/>
                        <a14:foregroundMark x1="39666" y1="95881" x2="22340" y2="96796"/>
                        <a14:foregroundMark x1="22340" y1="96796" x2="20365" y2="61785"/>
                        <a14:foregroundMark x1="19453" y1="62700" x2="2584" y2="58352"/>
                        <a14:foregroundMark x1="2280" y1="57895" x2="608" y2="40503"/>
                        <a14:foregroundMark x1="13678" y1="43478" x2="13678" y2="43478"/>
                        <a14:foregroundMark x1="18845" y1="43478" x2="18845" y2="43478"/>
                        <a14:foregroundMark x1="36778" y1="38215" x2="36778" y2="38215"/>
                        <a14:foregroundMark x1="37082" y1="27002" x2="37082" y2="27002"/>
                        <a14:foregroundMark x1="42857" y1="34325" x2="44073" y2="32952"/>
                        <a14:foregroundMark x1="41793" y1="43478" x2="41793" y2="43478"/>
                        <a14:foregroundMark x1="40881" y1="40046" x2="44377" y2="30892"/>
                        <a14:foregroundMark x1="35714" y1="26545" x2="38906" y2="12586"/>
                        <a14:foregroundMark x1="37386" y1="27689" x2="32523" y2="31350"/>
                        <a14:foregroundMark x1="35106" y1="33867" x2="37386" y2="40503"/>
                        <a14:foregroundMark x1="53951" y1="36842" x2="53951" y2="36842"/>
                        <a14:foregroundMark x1="68085" y1="31808" x2="70669" y2="33867"/>
                        <a14:foregroundMark x1="78875" y1="38215" x2="78875" y2="38215"/>
                        <a14:foregroundMark x1="66109" y1="40961" x2="64894" y2="40961"/>
                        <a14:foregroundMark x1="56839" y1="33867" x2="56839" y2="33867"/>
                        <a14:foregroundMark x1="55623" y1="35698" x2="49544" y2="19908"/>
                        <a14:foregroundMark x1="55927" y1="31808" x2="61094" y2="29519"/>
                        <a14:foregroundMark x1="60030" y1="28146" x2="65805" y2="31808"/>
                        <a14:foregroundMark x1="65805" y1="33867" x2="57903" y2="45767"/>
                        <a14:foregroundMark x1="68997" y1="35698" x2="76748" y2="32494"/>
                        <a14:foregroundMark x1="94529" y1="24256" x2="87538" y2="24256"/>
                        <a14:foregroundMark x1="90122" y1="26545" x2="89514" y2="43936"/>
                        <a14:foregroundMark x1="88146" y1="37757" x2="87842" y2="58810"/>
                        <a14:foregroundMark x1="88146" y1="49199" x2="76444" y2="62700"/>
                        <a14:foregroundMark x1="81763" y1="59268" x2="81763" y2="67963"/>
                        <a14:foregroundMark x1="88906" y1="58352" x2="88906" y2="63616"/>
                        <a14:foregroundMark x1="89514" y1="63158" x2="85714" y2="73684"/>
                        <a14:foregroundMark x1="88906" y1="79634" x2="74164" y2="59268"/>
                        <a14:foregroundMark x1="73556" y1="58352" x2="67781" y2="56522"/>
                        <a14:foregroundMark x1="68997" y1="56522" x2="57143" y2="53089"/>
                        <a14:foregroundMark x1="57447" y1="55606" x2="44681" y2="62243"/>
                        <a14:foregroundMark x1="50456" y1="58352" x2="42857" y2="55606"/>
                        <a14:foregroundMark x1="42857" y1="56522" x2="33587" y2="70938"/>
                        <a14:foregroundMark x1="37082" y1="65217" x2="25836" y2="57437"/>
                        <a14:foregroundMark x1="27812" y1="58352" x2="17173" y2="56064"/>
                        <a14:foregroundMark x1="21125" y1="59725" x2="28419" y2="70023"/>
                        <a14:foregroundMark x1="29635" y1="74828" x2="31915" y2="81922"/>
                        <a14:foregroundMark x1="31915" y1="81465" x2="28116" y2="87872"/>
                        <a14:foregroundMark x1="30091" y1="88330" x2="25532" y2="89245"/>
                        <a14:foregroundMark x1="29635" y1="17391" x2="29635" y2="17391"/>
                        <a14:foregroundMark x1="28419" y1="19451" x2="26140" y2="13730"/>
                        <a14:foregroundMark x1="29635" y1="17849" x2="30091" y2="24714"/>
                        <a14:foregroundMark x1="29331" y1="22197" x2="30395" y2="30435"/>
                        <a14:foregroundMark x1="6687" y1="52632" x2="2584" y2="47368"/>
                        <a14:foregroundMark x1="8663" y1="51259" x2="13374" y2="49199"/>
                        <a14:foregroundMark x1="72188" y1="40961" x2="78267" y2="36156"/>
                        <a14:foregroundMark x1="44073" y1="24256" x2="46657" y2="25629"/>
                        <a14:foregroundMark x1="46353" y1="26087" x2="45441" y2="30435"/>
                        <a14:foregroundMark x1="48632" y1="76201" x2="45441" y2="61327"/>
                        <a14:foregroundMark x1="46657" y1="70023" x2="47872" y2="67506"/>
                        <a14:foregroundMark x1="47568" y1="65675" x2="50152" y2="59725"/>
                        <a14:foregroundMark x1="49848" y1="68421" x2="49848" y2="68421"/>
                        <a14:foregroundMark x1="86018" y1="82838" x2="86018" y2="82838"/>
                        <a14:foregroundMark x1="86322" y1="83982" x2="89818" y2="83982"/>
                        <a14:foregroundMark x1="47264" y1="42563" x2="47264" y2="42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48" y="836712"/>
            <a:ext cx="3177776" cy="211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701271"/>
              </p:ext>
            </p:extLst>
          </p:nvPr>
        </p:nvGraphicFramePr>
        <p:xfrm>
          <a:off x="1835696" y="3665580"/>
          <a:ext cx="6240016" cy="300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004"/>
                <a:gridCol w="1560004"/>
                <a:gridCol w="1560004"/>
                <a:gridCol w="1560004"/>
              </a:tblGrid>
              <a:tr h="50045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0454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045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0454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045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00454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Овал 9"/>
          <p:cNvSpPr/>
          <p:nvPr/>
        </p:nvSpPr>
        <p:spPr>
          <a:xfrm rot="1415497">
            <a:off x="2568279" y="623151"/>
            <a:ext cx="503000" cy="17705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 rot="20646969">
            <a:off x="1518134" y="1150764"/>
            <a:ext cx="346147" cy="1118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бъект 2"/>
          <p:cNvSpPr txBox="1">
            <a:spLocks/>
          </p:cNvSpPr>
          <p:nvPr/>
        </p:nvSpPr>
        <p:spPr>
          <a:xfrm>
            <a:off x="3708960" y="989787"/>
            <a:ext cx="4752528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Равновесные расстояния: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d(C-F) = </a:t>
            </a:r>
            <a:endParaRPr lang="ru-RU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d(C-H) = </a:t>
            </a:r>
            <a:endParaRPr lang="en-US" dirty="0" smtClean="0"/>
          </a:p>
        </p:txBody>
      </p:sp>
      <p:grpSp>
        <p:nvGrpSpPr>
          <p:cNvPr id="12" name="Группа 11"/>
          <p:cNvGrpSpPr/>
          <p:nvPr/>
        </p:nvGrpSpPr>
        <p:grpSpPr>
          <a:xfrm>
            <a:off x="5065896" y="1431975"/>
            <a:ext cx="1019328" cy="779304"/>
            <a:chOff x="5065896" y="1431975"/>
            <a:chExt cx="1019328" cy="779304"/>
          </a:xfrm>
        </p:grpSpPr>
        <p:sp>
          <p:nvSpPr>
            <p:cNvPr id="28" name="TextBox 27"/>
            <p:cNvSpPr txBox="1"/>
            <p:nvPr/>
          </p:nvSpPr>
          <p:spPr>
            <a:xfrm>
              <a:off x="5065896" y="1431975"/>
              <a:ext cx="1009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chemeClr val="tx2"/>
                  </a:solidFill>
                </a:rPr>
                <a:t>1,</a:t>
              </a:r>
              <a:r>
                <a:rPr lang="en-US" b="1" dirty="0" smtClean="0">
                  <a:solidFill>
                    <a:schemeClr val="tx2"/>
                  </a:solidFill>
                </a:rPr>
                <a:t>396</a:t>
              </a:r>
              <a:r>
                <a:rPr lang="ru-RU" b="1" dirty="0" smtClean="0">
                  <a:solidFill>
                    <a:schemeClr val="tx2"/>
                  </a:solidFill>
                </a:rPr>
                <a:t> </a:t>
              </a:r>
              <a:r>
                <a:rPr lang="en-US" b="1" dirty="0" smtClean="0">
                  <a:solidFill>
                    <a:schemeClr val="tx2"/>
                  </a:solidFill>
                </a:rPr>
                <a:t>Å</a:t>
              </a:r>
              <a:endParaRPr lang="ru-RU" b="1" dirty="0">
                <a:solidFill>
                  <a:schemeClr val="tx2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76056" y="1841947"/>
              <a:ext cx="1009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chemeClr val="tx2"/>
                  </a:solidFill>
                </a:rPr>
                <a:t>1,</a:t>
              </a:r>
              <a:r>
                <a:rPr lang="en-US" b="1" dirty="0" smtClean="0">
                  <a:solidFill>
                    <a:schemeClr val="tx2"/>
                  </a:solidFill>
                </a:rPr>
                <a:t>097</a:t>
              </a:r>
              <a:r>
                <a:rPr lang="ru-RU" b="1" dirty="0" smtClean="0">
                  <a:solidFill>
                    <a:schemeClr val="tx2"/>
                  </a:solidFill>
                </a:rPr>
                <a:t> </a:t>
              </a:r>
              <a:r>
                <a:rPr lang="en-US" b="1" dirty="0" smtClean="0">
                  <a:solidFill>
                    <a:schemeClr val="tx2"/>
                  </a:solidFill>
                </a:rPr>
                <a:t>Å</a:t>
              </a:r>
              <a:endParaRPr lang="ru-RU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516216" y="1639278"/>
            <a:ext cx="142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 smtClean="0">
                <a:solidFill>
                  <a:schemeClr val="tx2"/>
                </a:solidFill>
              </a:rPr>
              <a:t>Δ</a:t>
            </a:r>
            <a:r>
              <a:rPr lang="en-US" b="1" dirty="0" smtClean="0">
                <a:solidFill>
                  <a:schemeClr val="tx2"/>
                </a:solidFill>
              </a:rPr>
              <a:t>d = 0,3Å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404566" y="3663018"/>
            <a:ext cx="1554186" cy="49646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4962520" y="3665578"/>
            <a:ext cx="1554186" cy="49646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6516216" y="3665578"/>
            <a:ext cx="1554186" cy="49646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4962520" y="4167064"/>
            <a:ext cx="1554186" cy="49646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6516216" y="4167064"/>
            <a:ext cx="1554186" cy="49646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6516216" y="4671120"/>
            <a:ext cx="1554186" cy="49646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8593262" y="816939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8648380" y="7774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2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42" name="Прямая со стрелкой 41"/>
          <p:cNvCxnSpPr/>
          <p:nvPr/>
        </p:nvCxnSpPr>
        <p:spPr>
          <a:xfrm>
            <a:off x="8824580" y="559640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/>
          <p:cNvGrpSpPr/>
          <p:nvPr/>
        </p:nvGrpSpPr>
        <p:grpSpPr>
          <a:xfrm>
            <a:off x="611560" y="2852936"/>
            <a:ext cx="7488832" cy="3744416"/>
            <a:chOff x="611560" y="2852936"/>
            <a:chExt cx="7488832" cy="3744416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611560" y="2852936"/>
              <a:ext cx="7488832" cy="3324788"/>
              <a:chOff x="611560" y="2852936"/>
              <a:chExt cx="7488832" cy="3324788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095976" y="3749512"/>
                <a:ext cx="72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 smtClean="0"/>
                  <a:t>1,7 </a:t>
                </a:r>
                <a:r>
                  <a:rPr lang="en-US" b="1" dirty="0" smtClean="0"/>
                  <a:t>Å</a:t>
                </a:r>
                <a:endParaRPr lang="ru-RU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94448" y="4230604"/>
                <a:ext cx="72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 smtClean="0"/>
                  <a:t>1,6 </a:t>
                </a:r>
                <a:r>
                  <a:rPr lang="en-US" b="1" dirty="0" smtClean="0"/>
                  <a:t>Å</a:t>
                </a:r>
                <a:endParaRPr lang="ru-RU" b="1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95976" y="4732016"/>
                <a:ext cx="72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 smtClean="0"/>
                  <a:t>1,5 </a:t>
                </a:r>
                <a:r>
                  <a:rPr lang="en-US" b="1" dirty="0" smtClean="0"/>
                  <a:t>Å</a:t>
                </a:r>
                <a:endParaRPr lang="ru-RU" b="1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95976" y="5743650"/>
                <a:ext cx="72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 smtClean="0"/>
                  <a:t>1,3 </a:t>
                </a:r>
                <a:r>
                  <a:rPr lang="en-US" b="1" dirty="0" smtClean="0"/>
                  <a:t>Å</a:t>
                </a:r>
                <a:endParaRPr lang="ru-RU" b="1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94448" y="5239594"/>
                <a:ext cx="72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 smtClean="0"/>
                  <a:t>1,4 </a:t>
                </a:r>
                <a:r>
                  <a:rPr lang="en-US" b="1" dirty="0" smtClean="0"/>
                  <a:t>Å</a:t>
                </a:r>
                <a:endParaRPr lang="ru-RU" b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267744" y="3233530"/>
                <a:ext cx="72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 smtClean="0"/>
                  <a:t>2,0 </a:t>
                </a:r>
                <a:r>
                  <a:rPr lang="en-US" b="1" dirty="0" smtClean="0"/>
                  <a:t>Å</a:t>
                </a:r>
                <a:endParaRPr lang="ru-RU" b="1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79912" y="3238208"/>
                <a:ext cx="72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 smtClean="0"/>
                  <a:t>1,9 </a:t>
                </a:r>
                <a:r>
                  <a:rPr lang="en-US" b="1" dirty="0" smtClean="0"/>
                  <a:t>Å</a:t>
                </a:r>
                <a:endParaRPr lang="ru-RU" b="1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364088" y="3232726"/>
                <a:ext cx="72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 smtClean="0"/>
                  <a:t>1,8 </a:t>
                </a:r>
                <a:r>
                  <a:rPr lang="en-US" b="1" dirty="0" smtClean="0"/>
                  <a:t>Å</a:t>
                </a:r>
                <a:endParaRPr lang="ru-RU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948264" y="3253046"/>
                <a:ext cx="7211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b="1" dirty="0" smtClean="0"/>
                  <a:t>1,7 </a:t>
                </a:r>
                <a:r>
                  <a:rPr lang="en-US" b="1" dirty="0" smtClean="0"/>
                  <a:t>Å</a:t>
                </a:r>
                <a:endParaRPr lang="ru-RU" b="1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17112" y="2852936"/>
                <a:ext cx="62832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d(C-F)</a:t>
                </a:r>
                <a:endParaRPr lang="ru-RU" sz="20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 rot="16200000">
                <a:off x="-466058" y="4699996"/>
                <a:ext cx="25553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d(C-H)</a:t>
                </a:r>
                <a:endParaRPr lang="ru-RU" sz="2000" b="1" dirty="0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1097510" y="6228020"/>
              <a:ext cx="721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/>
                <a:t>1,2 </a:t>
              </a:r>
              <a:r>
                <a:rPr lang="en-US" b="1" dirty="0" smtClean="0"/>
                <a:t>Å</a:t>
              </a:r>
              <a:endParaRPr lang="ru-RU" b="1" dirty="0"/>
            </a:p>
          </p:txBody>
        </p:sp>
      </p:grpSp>
      <p:sp>
        <p:nvSpPr>
          <p:cNvPr id="32" name="Стрелка вправо 31"/>
          <p:cNvSpPr/>
          <p:nvPr/>
        </p:nvSpPr>
        <p:spPr>
          <a:xfrm rot="16200000">
            <a:off x="1306270" y="5039255"/>
            <a:ext cx="2474984" cy="312061"/>
          </a:xfrm>
          <a:prstGeom prst="rightArrow">
            <a:avLst>
              <a:gd name="adj1" fmla="val 50000"/>
              <a:gd name="adj2" fmla="val 190529"/>
            </a:avLst>
          </a:prstGeom>
          <a:solidFill>
            <a:srgbClr val="F5DFD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Стрелка вправо 45"/>
          <p:cNvSpPr/>
          <p:nvPr/>
        </p:nvSpPr>
        <p:spPr>
          <a:xfrm rot="16200000">
            <a:off x="3190031" y="5267993"/>
            <a:ext cx="2017508" cy="312061"/>
          </a:xfrm>
          <a:prstGeom prst="rightArrow">
            <a:avLst>
              <a:gd name="adj1" fmla="val 50000"/>
              <a:gd name="adj2" fmla="val 190529"/>
            </a:avLst>
          </a:prstGeom>
          <a:solidFill>
            <a:srgbClr val="F5DFD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Стрелка вправо 46"/>
          <p:cNvSpPr/>
          <p:nvPr/>
        </p:nvSpPr>
        <p:spPr>
          <a:xfrm rot="16200000">
            <a:off x="5045871" y="5530474"/>
            <a:ext cx="1492546" cy="312061"/>
          </a:xfrm>
          <a:prstGeom prst="rightArrow">
            <a:avLst>
              <a:gd name="adj1" fmla="val 50000"/>
              <a:gd name="adj2" fmla="val 190529"/>
            </a:avLst>
          </a:prstGeom>
          <a:solidFill>
            <a:srgbClr val="F5DFD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Стрелка вправо 47"/>
          <p:cNvSpPr/>
          <p:nvPr/>
        </p:nvSpPr>
        <p:spPr>
          <a:xfrm rot="16200000">
            <a:off x="6869652" y="5781078"/>
            <a:ext cx="991338" cy="312061"/>
          </a:xfrm>
          <a:prstGeom prst="rightArrow">
            <a:avLst>
              <a:gd name="adj1" fmla="val 50000"/>
              <a:gd name="adj2" fmla="val 190529"/>
            </a:avLst>
          </a:prstGeom>
          <a:solidFill>
            <a:srgbClr val="F5DFD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54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/>
      <p:bldP spid="31" grpId="0"/>
      <p:bldP spid="13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32" grpId="0" animBg="1"/>
      <p:bldP spid="46" grpId="0" animBg="1"/>
      <p:bldP spid="47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WORK\MMCh\AVB_TAK\good\CH3-CH2-CH2F\1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79" y="1354836"/>
            <a:ext cx="2420953" cy="171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254" y="1254280"/>
            <a:ext cx="5036875" cy="45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Входной файл</a:t>
            </a:r>
            <a:r>
              <a:rPr lang="en-US" sz="4400" dirty="0" smtClean="0"/>
              <a:t> </a:t>
            </a:r>
            <a:r>
              <a:rPr lang="ru-RU" sz="4400" dirty="0" smtClean="0"/>
              <a:t>для оптимизации</a:t>
            </a:r>
            <a:r>
              <a:rPr lang="en-US" sz="4400" dirty="0" smtClean="0"/>
              <a:t> c </a:t>
            </a:r>
            <a:r>
              <a:rPr lang="ru-RU" sz="4400" dirty="0" smtClean="0"/>
              <a:t>фиксированными связями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071129" y="3263253"/>
            <a:ext cx="337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NZVAR –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кол-во внутренних координат</a:t>
            </a:r>
            <a:endParaRPr lang="en-US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071129" y="4883698"/>
            <a:ext cx="308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Фиксируемые расстояния</a:t>
            </a:r>
            <a:endParaRPr lang="en-US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071129" y="3808623"/>
            <a:ext cx="3258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Автоматическое определение внутренних координат. Добавление недостающих связей между молекулой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HF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en-US" sz="16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</a:t>
            </a:r>
            <a:r>
              <a:rPr lang="en-US" sz="1600" baseline="-2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en-US" sz="1600" baseline="-25000" dirty="0" smtClean="0"/>
          </a:p>
        </p:txBody>
      </p:sp>
      <p:grpSp>
        <p:nvGrpSpPr>
          <p:cNvPr id="5" name="Группа 4"/>
          <p:cNvGrpSpPr/>
          <p:nvPr/>
        </p:nvGrpSpPr>
        <p:grpSpPr>
          <a:xfrm>
            <a:off x="-10825" y="1208083"/>
            <a:ext cx="367450" cy="4588714"/>
            <a:chOff x="-10825" y="1208083"/>
            <a:chExt cx="367450" cy="4588714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-10825" y="1208083"/>
              <a:ext cx="356828" cy="2785928"/>
              <a:chOff x="-29493" y="1306470"/>
              <a:chExt cx="356828" cy="278592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4255" y="1306470"/>
                <a:ext cx="216024" cy="208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1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4255" y="1479944"/>
                <a:ext cx="216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2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4255" y="1659924"/>
                <a:ext cx="216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3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4255" y="1842919"/>
                <a:ext cx="216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4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4255" y="2015245"/>
                <a:ext cx="216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5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4255" y="2192345"/>
                <a:ext cx="216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6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252" y="2361621"/>
                <a:ext cx="216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7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1982" y="2554432"/>
                <a:ext cx="216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8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1982" y="2735385"/>
                <a:ext cx="2160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9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-20257" y="2910298"/>
                <a:ext cx="34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10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-29493" y="3093580"/>
                <a:ext cx="34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11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23271" y="3267405"/>
                <a:ext cx="34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12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-23271" y="3443374"/>
                <a:ext cx="34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13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-23271" y="3636185"/>
                <a:ext cx="34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14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-19195" y="3815399"/>
                <a:ext cx="34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b="1" dirty="0" smtClean="0">
                    <a:solidFill>
                      <a:srgbClr val="FFFF00"/>
                    </a:solidFill>
                  </a:rPr>
                  <a:t>15</a:t>
                </a:r>
                <a:endParaRPr lang="ru-RU" sz="12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628" y="3901754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6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-1796" y="4088105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7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1802" y="4261794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8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95" y="4439678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9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592" y="4614697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00"/>
                  </a:solidFill>
                </a:rPr>
                <a:t>2</a:t>
              </a:r>
              <a:r>
                <a:rPr lang="ru-RU" sz="1200" b="1" dirty="0" smtClean="0">
                  <a:solidFill>
                    <a:srgbClr val="FFFF00"/>
                  </a:solidFill>
                </a:rPr>
                <a:t>0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-2644" y="4797979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2</a:t>
              </a:r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78" y="4971804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2</a:t>
              </a:r>
              <a:r>
                <a:rPr lang="ru-RU" sz="1200" b="1" dirty="0" smtClean="0">
                  <a:solidFill>
                    <a:srgbClr val="FFFF00"/>
                  </a:solidFill>
                </a:rPr>
                <a:t>2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78" y="5147773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2</a:t>
              </a:r>
              <a:r>
                <a:rPr lang="ru-RU" sz="1200" b="1" dirty="0" smtClean="0">
                  <a:solidFill>
                    <a:srgbClr val="FFFF00"/>
                  </a:solidFill>
                </a:rPr>
                <a:t>3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78" y="5340584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2</a:t>
              </a:r>
              <a:r>
                <a:rPr lang="ru-RU" sz="1200" b="1" dirty="0" smtClean="0">
                  <a:solidFill>
                    <a:srgbClr val="FFFF00"/>
                  </a:solidFill>
                </a:rPr>
                <a:t>4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654" y="5519798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2</a:t>
              </a:r>
              <a:r>
                <a:rPr lang="ru-RU" sz="1200" b="1" dirty="0" smtClean="0">
                  <a:solidFill>
                    <a:srgbClr val="FFFF00"/>
                  </a:solidFill>
                </a:rPr>
                <a:t>5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51" name="Прямая соединительная линия 50"/>
          <p:cNvCxnSpPr/>
          <p:nvPr/>
        </p:nvCxnSpPr>
        <p:spPr>
          <a:xfrm>
            <a:off x="1009740" y="1589426"/>
            <a:ext cx="79208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2242454" y="1772816"/>
            <a:ext cx="169791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 53"/>
          <p:cNvSpPr/>
          <p:nvPr/>
        </p:nvSpPr>
        <p:spPr>
          <a:xfrm>
            <a:off x="254131" y="1805307"/>
            <a:ext cx="2157630" cy="38008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/>
          <p:cNvSpPr txBox="1"/>
          <p:nvPr/>
        </p:nvSpPr>
        <p:spPr>
          <a:xfrm>
            <a:off x="5093081" y="5222252"/>
            <a:ext cx="308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Значения фиксируемых расстояний</a:t>
            </a:r>
            <a:endParaRPr lang="en-US" sz="1600" dirty="0" smtClean="0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>
            <a:off x="3091410" y="1416197"/>
            <a:ext cx="12198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Овал 42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sp>
        <p:nvSpPr>
          <p:cNvPr id="53" name="Овал 52"/>
          <p:cNvSpPr/>
          <p:nvPr/>
        </p:nvSpPr>
        <p:spPr>
          <a:xfrm>
            <a:off x="8593262" y="816939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8648380" y="7774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2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58" name="Прямая со стрелкой 57"/>
          <p:cNvCxnSpPr/>
          <p:nvPr/>
        </p:nvCxnSpPr>
        <p:spPr>
          <a:xfrm>
            <a:off x="8824580" y="559640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54" grpId="0" animBg="1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D:\WORK\MMCh\AVB_TAK\good\C3H7F-1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2355" y="1621241"/>
            <a:ext cx="1617760" cy="107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" descr="D:\WORK\MMCh\AVB_TAK\good\C3H7F-2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4" y="4423023"/>
            <a:ext cx="1702268" cy="11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Исследование ППЭ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24374"/>
              </p:ext>
            </p:extLst>
          </p:nvPr>
        </p:nvGraphicFramePr>
        <p:xfrm>
          <a:off x="2771800" y="4847033"/>
          <a:ext cx="5591944" cy="1937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986"/>
                <a:gridCol w="1397986"/>
                <a:gridCol w="1397986"/>
                <a:gridCol w="1397986"/>
              </a:tblGrid>
              <a:tr h="3874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-218.19288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-218.18093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-218.16657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-218.14975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874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-218.19094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-218.17933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-218.16569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-218.15042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874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-218.18496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-218.17436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-218.16264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-218.15166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874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-218.17252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-218.16523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-218.18398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-218.20245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</a:tr>
              <a:tr h="3874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-218.18422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-218.19771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-218.21582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-218.22999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22838" y="4860883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2,0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141612" y="5226556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1,8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38217" y="5610480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1,6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116167" y="6385761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1,2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16167" y="5987244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1,4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131840" y="4476118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2,0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15369" y="4491551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1,9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923442" y="4484626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1,8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274766" y="4484626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1,7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771800" y="4068157"/>
            <a:ext cx="5591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d(C-F)</a:t>
            </a:r>
            <a:endParaRPr lang="ru-RU" sz="2000" b="1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936620" y="5675866"/>
            <a:ext cx="194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d(C-H)</a:t>
            </a:r>
            <a:endParaRPr lang="ru-RU" sz="2000" b="1" dirty="0"/>
          </a:p>
        </p:txBody>
      </p:sp>
      <p:sp>
        <p:nvSpPr>
          <p:cNvPr id="40" name="Овал 39"/>
          <p:cNvSpPr/>
          <p:nvPr/>
        </p:nvSpPr>
        <p:spPr>
          <a:xfrm>
            <a:off x="8593262" y="816939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8648380" y="7774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2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42" name="Прямая со стрелкой 41"/>
          <p:cNvCxnSpPr/>
          <p:nvPr/>
        </p:nvCxnSpPr>
        <p:spPr>
          <a:xfrm>
            <a:off x="8824580" y="559640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Таблица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266613"/>
              </p:ext>
            </p:extLst>
          </p:nvPr>
        </p:nvGraphicFramePr>
        <p:xfrm>
          <a:off x="1187624" y="1701909"/>
          <a:ext cx="5591944" cy="1937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986"/>
                <a:gridCol w="1397986"/>
                <a:gridCol w="1397986"/>
                <a:gridCol w="1397986"/>
              </a:tblGrid>
              <a:tr h="3874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-218.19025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-218.17788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-218.16288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-218.14532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874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-218.18697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-218.17495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-218.16056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-218.14437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874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-218.17944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-218.16825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-218.15557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-218.14324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874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-218.16494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-218.15629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-218.17896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-218.19401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</a:tr>
              <a:tr h="38744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-218.17615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-218.19063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-218.20564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-218.22059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538662" y="1715759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2,0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557436" y="2081432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1,8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554041" y="2465356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1,6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31991" y="3240637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1,2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31991" y="2842120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1,4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547664" y="1330994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2,0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931193" y="1346427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1,9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339266" y="1339502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1,8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5690590" y="1339502"/>
            <a:ext cx="72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1,7 </a:t>
            </a:r>
            <a:r>
              <a:rPr lang="en-US" b="1" dirty="0" smtClean="0"/>
              <a:t>Å</a:t>
            </a:r>
            <a:endParaRPr lang="ru-RU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1187624" y="923033"/>
            <a:ext cx="5591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d(C-F)</a:t>
            </a:r>
            <a:endParaRPr lang="ru-RU" sz="2000" b="1" dirty="0"/>
          </a:p>
        </p:txBody>
      </p:sp>
      <p:sp>
        <p:nvSpPr>
          <p:cNvPr id="72" name="TextBox 71"/>
          <p:cNvSpPr txBox="1"/>
          <p:nvPr/>
        </p:nvSpPr>
        <p:spPr>
          <a:xfrm rot="16200000">
            <a:off x="-647556" y="2530742"/>
            <a:ext cx="1947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d(C-H)</a:t>
            </a:r>
            <a:endParaRPr lang="ru-RU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026868" y="2766061"/>
            <a:ext cx="1383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Геометрия:</a:t>
            </a:r>
          </a:p>
          <a:p>
            <a:r>
              <a:rPr lang="ru-RU" dirty="0" smtClean="0">
                <a:solidFill>
                  <a:srgbClr val="00B050"/>
                </a:solidFill>
              </a:rPr>
              <a:t>Реагенты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Продукты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2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31" y="1382734"/>
            <a:ext cx="5556756" cy="40706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Входной файл</a:t>
            </a:r>
            <a:r>
              <a:rPr lang="en-US" sz="4400" dirty="0" smtClean="0"/>
              <a:t> </a:t>
            </a:r>
            <a:r>
              <a:rPr lang="ru-RU" sz="4400" dirty="0" smtClean="0"/>
              <a:t>для расчета матрицы вторых производных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604487" y="1324798"/>
            <a:ext cx="2850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Расчет гессиана.</a:t>
            </a:r>
            <a:b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DFT,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B3LYP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69346" y="2861280"/>
            <a:ext cx="2839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4-5)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араметры для расчета гессиана</a:t>
            </a:r>
            <a:endParaRPr lang="en-US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603172" y="2596257"/>
            <a:ext cx="283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Базис расчета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6-31G**</a:t>
            </a:r>
            <a:endParaRPr lang="en-US" sz="1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551739" y="3592259"/>
            <a:ext cx="2850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Строка – комментарий</a:t>
            </a:r>
            <a:endParaRPr lang="en-US" sz="1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543148" y="3878675"/>
            <a:ext cx="2946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Группа симметрии молекулы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542686" y="4171372"/>
            <a:ext cx="2875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10-20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Координаты атомов: название, заряд ядра, координаты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x,y,z</a:t>
            </a:r>
            <a:endParaRPr lang="en-US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607173" y="1846239"/>
            <a:ext cx="283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Ограничение по памяти и времени исполнения программы</a:t>
            </a:r>
            <a:endParaRPr lang="en-US" sz="16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575568" y="3321264"/>
            <a:ext cx="2861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7-2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Секция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endParaRPr lang="en-US" sz="16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5520655" y="5037475"/>
            <a:ext cx="3017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22)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Пустая строка в конце файла</a:t>
            </a:r>
            <a:endParaRPr lang="en-US" sz="1600" dirty="0" smtClean="0"/>
          </a:p>
        </p:txBody>
      </p:sp>
      <p:grpSp>
        <p:nvGrpSpPr>
          <p:cNvPr id="5" name="Группа 4"/>
          <p:cNvGrpSpPr/>
          <p:nvPr/>
        </p:nvGrpSpPr>
        <p:grpSpPr>
          <a:xfrm>
            <a:off x="-34576" y="1421884"/>
            <a:ext cx="365089" cy="4046636"/>
            <a:chOff x="-34576" y="1421884"/>
            <a:chExt cx="365089" cy="4046636"/>
          </a:xfrm>
        </p:grpSpPr>
        <p:sp>
          <p:nvSpPr>
            <p:cNvPr id="6" name="TextBox 5"/>
            <p:cNvSpPr txBox="1"/>
            <p:nvPr/>
          </p:nvSpPr>
          <p:spPr>
            <a:xfrm>
              <a:off x="34255" y="1421884"/>
              <a:ext cx="216024" cy="208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255" y="1595358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2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255" y="1775338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3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255" y="1958333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4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255" y="2130659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5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255" y="2307759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6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252" y="2477035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7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982" y="2669846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8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982" y="2850799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9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20257" y="3025712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10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29493" y="3208994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11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23271" y="3382819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12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23271" y="3558788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13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23271" y="3751599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14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-19195" y="3930813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15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29493" y="4100551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00"/>
                  </a:solidFill>
                </a:rPr>
                <a:t>16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-16017" y="4296931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7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8595" y="4476145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8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-26688" y="4668690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9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-26688" y="4846485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00"/>
                  </a:solidFill>
                </a:rPr>
                <a:t>20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-31998" y="5024403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00"/>
                  </a:solidFill>
                </a:rPr>
                <a:t>21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34576" y="5191521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00"/>
                  </a:solidFill>
                </a:rPr>
                <a:t>22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40" name="Прямоугольник 39"/>
          <p:cNvSpPr/>
          <p:nvPr/>
        </p:nvSpPr>
        <p:spPr>
          <a:xfrm>
            <a:off x="1146580" y="3034568"/>
            <a:ext cx="4374075" cy="20694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бъект 2"/>
          <p:cNvSpPr txBox="1">
            <a:spLocks/>
          </p:cNvSpPr>
          <p:nvPr/>
        </p:nvSpPr>
        <p:spPr>
          <a:xfrm>
            <a:off x="-18595" y="5895611"/>
            <a:ext cx="8456024" cy="436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Геометрия системы предполагаемого переходного состояния</a:t>
            </a:r>
            <a:endParaRPr lang="en-US" dirty="0" smtClean="0"/>
          </a:p>
        </p:txBody>
      </p:sp>
      <p:cxnSp>
        <p:nvCxnSpPr>
          <p:cNvPr id="50" name="Прямая соединительная линия 49"/>
          <p:cNvCxnSpPr/>
          <p:nvPr/>
        </p:nvCxnSpPr>
        <p:spPr>
          <a:xfrm>
            <a:off x="2834283" y="1619275"/>
            <a:ext cx="12198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Овал 50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sp>
        <p:nvSpPr>
          <p:cNvPr id="53" name="Овал 52"/>
          <p:cNvSpPr/>
          <p:nvPr/>
        </p:nvSpPr>
        <p:spPr>
          <a:xfrm>
            <a:off x="8593262" y="816939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/>
          <p:cNvSpPr txBox="1"/>
          <p:nvPr/>
        </p:nvSpPr>
        <p:spPr>
          <a:xfrm>
            <a:off x="8648380" y="7774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2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8824580" y="559640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/>
          <p:cNvSpPr/>
          <p:nvPr/>
        </p:nvSpPr>
        <p:spPr>
          <a:xfrm>
            <a:off x="8588650" y="1476208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8643768" y="143669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3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58" name="Прямая со стрелкой 57"/>
          <p:cNvCxnSpPr/>
          <p:nvPr/>
        </p:nvCxnSpPr>
        <p:spPr>
          <a:xfrm>
            <a:off x="8819968" y="1220039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55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7" grpId="0"/>
      <p:bldP spid="18" grpId="0"/>
      <p:bldP spid="34" grpId="0"/>
      <p:bldP spid="45" grpId="0"/>
      <p:bldP spid="40" grpId="0" animBg="1"/>
      <p:bldP spid="4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WORK\MMCh\AVB_TAK\good\fre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9" y="3123023"/>
            <a:ext cx="4361564" cy="23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В</a:t>
            </a:r>
            <a:r>
              <a:rPr lang="ru-RU" sz="4400" dirty="0"/>
              <a:t>ы</a:t>
            </a:r>
            <a:r>
              <a:rPr lang="ru-RU" sz="4400" dirty="0" smtClean="0"/>
              <a:t>ходной файл</a:t>
            </a:r>
            <a:r>
              <a:rPr lang="en-US" sz="4400" dirty="0" smtClean="0"/>
              <a:t> </a:t>
            </a:r>
            <a:r>
              <a:rPr lang="ru-RU" sz="4400" dirty="0" smtClean="0"/>
              <a:t>расчета гессиана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07504" y="1076220"/>
            <a:ext cx="4607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 папке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есть файл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*.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содержащий секцию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HESS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рассчитанный гессиан. А так же список частот с их геометрическими характеристиками.</a:t>
            </a:r>
            <a:endParaRPr lang="en-US" sz="16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53753" y="2164355"/>
            <a:ext cx="4607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*.out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также как и при оптимизации есть список частот. Мнимые частоты указываются в начале списка.</a:t>
            </a:r>
            <a:endParaRPr lang="en-US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123728" y="5085184"/>
            <a:ext cx="2393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Мнимая частота, вдоль которой нужно искать</a:t>
            </a:r>
            <a:r>
              <a:rPr lang="en-US" sz="1600" dirty="0" smtClean="0"/>
              <a:t> </a:t>
            </a:r>
            <a:r>
              <a:rPr lang="ru-RU" sz="1600" dirty="0" smtClean="0"/>
              <a:t>переходное состояние</a:t>
            </a:r>
            <a:endParaRPr lang="ru-RU"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824" t="6400" r="72382" b="12474"/>
          <a:stretch/>
        </p:blipFill>
        <p:spPr>
          <a:xfrm>
            <a:off x="4715070" y="855184"/>
            <a:ext cx="3626862" cy="5948054"/>
          </a:xfrm>
          <a:prstGeom prst="rect">
            <a:avLst/>
          </a:prstGeom>
        </p:spPr>
      </p:pic>
      <p:sp>
        <p:nvSpPr>
          <p:cNvPr id="11" name="Овал 10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8593262" y="816939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8648380" y="7774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2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>
            <a:off x="8824580" y="559640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8588650" y="1476208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8643768" y="143669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3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8819968" y="1220039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4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Просмотр выходного файла</a:t>
            </a:r>
            <a:r>
              <a:rPr lang="en-US" sz="4400" dirty="0" smtClean="0"/>
              <a:t> </a:t>
            </a:r>
            <a:r>
              <a:rPr lang="ru-RU" sz="4400" dirty="0" smtClean="0"/>
              <a:t>расчета гессиана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18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356631"/>
            <a:ext cx="5833706" cy="536070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1356631"/>
            <a:ext cx="1512168" cy="5360703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8593262" y="816939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648380" y="7774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2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8824580" y="559640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8588650" y="1476208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8643768" y="143669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3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8819968" y="1220039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8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06" y="1396261"/>
            <a:ext cx="5494949" cy="407965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Входной файл</a:t>
            </a:r>
            <a:r>
              <a:rPr lang="en-US" sz="4400" dirty="0" smtClean="0"/>
              <a:t> </a:t>
            </a:r>
            <a:r>
              <a:rPr lang="ru-RU" sz="4400" dirty="0" smtClean="0"/>
              <a:t>для поиска переходного состояния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5604487" y="1324798"/>
            <a:ext cx="2850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Поиск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TS.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Метод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DFT,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B3LYP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69346" y="2861280"/>
            <a:ext cx="2860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4-5)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араметры для поиска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TS.</a:t>
            </a:r>
            <a:b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Требует чтения уже рассчитанного гессиана</a:t>
            </a:r>
            <a:endParaRPr lang="en-US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603172" y="2596257"/>
            <a:ext cx="2839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Базис расчета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6-31G**</a:t>
            </a:r>
            <a:endParaRPr lang="en-US" sz="1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570752" y="3859321"/>
            <a:ext cx="2850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Строка – комментарий</a:t>
            </a:r>
            <a:endParaRPr lang="en-US" sz="1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562161" y="4145737"/>
            <a:ext cx="2946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Группа симметрии молекулы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561699" y="4438434"/>
            <a:ext cx="2875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10-20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Координаты атомов: название, заряд ядра, координаты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x,y,z</a:t>
            </a:r>
            <a:endParaRPr lang="en-US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607173" y="1846239"/>
            <a:ext cx="2839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Ограничение по памяти и времени исполнения программы</a:t>
            </a:r>
            <a:endParaRPr lang="en-US" sz="16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594581" y="3588326"/>
            <a:ext cx="2861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7-2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Секция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endParaRPr lang="en-US" sz="1600" dirty="0" smtClean="0"/>
          </a:p>
        </p:txBody>
      </p:sp>
      <p:grpSp>
        <p:nvGrpSpPr>
          <p:cNvPr id="5" name="Группа 4"/>
          <p:cNvGrpSpPr/>
          <p:nvPr/>
        </p:nvGrpSpPr>
        <p:grpSpPr>
          <a:xfrm>
            <a:off x="-34576" y="1421884"/>
            <a:ext cx="365089" cy="4046636"/>
            <a:chOff x="-34576" y="1421884"/>
            <a:chExt cx="365089" cy="4046636"/>
          </a:xfrm>
        </p:grpSpPr>
        <p:sp>
          <p:nvSpPr>
            <p:cNvPr id="6" name="TextBox 5"/>
            <p:cNvSpPr txBox="1"/>
            <p:nvPr/>
          </p:nvSpPr>
          <p:spPr>
            <a:xfrm>
              <a:off x="34255" y="1421884"/>
              <a:ext cx="216024" cy="208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255" y="1595358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2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255" y="1775338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3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255" y="1958333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4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255" y="2130659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5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255" y="2307759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6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252" y="2477035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7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982" y="2669846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8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982" y="2850799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9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20257" y="3025712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10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29493" y="3208994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11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23271" y="3382819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12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23271" y="3558788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13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23271" y="3751599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14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-19195" y="3930813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15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29493" y="4100551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00"/>
                  </a:solidFill>
                </a:rPr>
                <a:t>16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-16017" y="4296931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7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8595" y="4476145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8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-26688" y="4668690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9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-26688" y="4846485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00"/>
                  </a:solidFill>
                </a:rPr>
                <a:t>20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-31998" y="5024403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00"/>
                  </a:solidFill>
                </a:rPr>
                <a:t>21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-34576" y="5191521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00"/>
                  </a:solidFill>
                </a:rPr>
                <a:t>22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40" name="Объект 2"/>
          <p:cNvSpPr>
            <a:spLocks noGrp="1"/>
          </p:cNvSpPr>
          <p:nvPr>
            <p:ph idx="1"/>
          </p:nvPr>
        </p:nvSpPr>
        <p:spPr>
          <a:xfrm>
            <a:off x="44252" y="6309320"/>
            <a:ext cx="7643192" cy="460648"/>
          </a:xfrm>
        </p:spPr>
        <p:txBody>
          <a:bodyPr/>
          <a:lstStyle/>
          <a:p>
            <a:pPr marL="114300" indent="0">
              <a:buNone/>
            </a:pP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Секция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$HESS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копируется из *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расчета гессиана</a:t>
            </a:r>
            <a:endParaRPr lang="en-US" dirty="0" smtClean="0"/>
          </a:p>
        </p:txBody>
      </p:sp>
      <p:sp>
        <p:nvSpPr>
          <p:cNvPr id="49" name="Объект 2"/>
          <p:cNvSpPr txBox="1">
            <a:spLocks/>
          </p:cNvSpPr>
          <p:nvPr/>
        </p:nvSpPr>
        <p:spPr>
          <a:xfrm>
            <a:off x="0" y="5505731"/>
            <a:ext cx="7643192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ifolow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номер колебания вдоль которого ищем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TS</a:t>
            </a:r>
            <a:endParaRPr lang="en-US" dirty="0" smtClean="0"/>
          </a:p>
        </p:txBody>
      </p:sp>
      <p:sp>
        <p:nvSpPr>
          <p:cNvPr id="50" name="Прямоугольник 49"/>
          <p:cNvSpPr/>
          <p:nvPr/>
        </p:nvSpPr>
        <p:spPr>
          <a:xfrm>
            <a:off x="2627784" y="2013261"/>
            <a:ext cx="720080" cy="16714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233345" y="5269431"/>
            <a:ext cx="522231" cy="16714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1146580" y="3034568"/>
            <a:ext cx="4374075" cy="20694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бъект 2"/>
          <p:cNvSpPr txBox="1">
            <a:spLocks/>
          </p:cNvSpPr>
          <p:nvPr/>
        </p:nvSpPr>
        <p:spPr>
          <a:xfrm>
            <a:off x="-18595" y="5895611"/>
            <a:ext cx="7643192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Геометрия, для которой рассчитывали гессиан</a:t>
            </a:r>
            <a:endParaRPr lang="en-US" dirty="0" smtClean="0"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>
            <a:off x="2900958" y="1628800"/>
            <a:ext cx="12198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Овал 53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sp>
        <p:nvSpPr>
          <p:cNvPr id="56" name="Овал 55"/>
          <p:cNvSpPr/>
          <p:nvPr/>
        </p:nvSpPr>
        <p:spPr>
          <a:xfrm>
            <a:off x="8593262" y="816939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8648380" y="7774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2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58" name="Прямая со стрелкой 57"/>
          <p:cNvCxnSpPr/>
          <p:nvPr/>
        </p:nvCxnSpPr>
        <p:spPr>
          <a:xfrm>
            <a:off x="8824580" y="559640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Овал 61"/>
          <p:cNvSpPr/>
          <p:nvPr/>
        </p:nvSpPr>
        <p:spPr>
          <a:xfrm>
            <a:off x="8588650" y="1476208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8643768" y="143669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3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64" name="Прямая со стрелкой 63"/>
          <p:cNvCxnSpPr/>
          <p:nvPr/>
        </p:nvCxnSpPr>
        <p:spPr>
          <a:xfrm>
            <a:off x="8819968" y="1220039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8595510" y="2142752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/>
          <p:cNvSpPr txBox="1"/>
          <p:nvPr/>
        </p:nvSpPr>
        <p:spPr>
          <a:xfrm>
            <a:off x="8650628" y="210323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67" name="Прямая со стрелкой 66"/>
          <p:cNvCxnSpPr/>
          <p:nvPr/>
        </p:nvCxnSpPr>
        <p:spPr>
          <a:xfrm>
            <a:off x="8808356" y="1886583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38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7" grpId="0"/>
      <p:bldP spid="18" grpId="0"/>
      <p:bldP spid="34" grpId="0"/>
      <p:bldP spid="40" grpId="0" build="p"/>
      <p:bldP spid="49" grpId="0"/>
      <p:bldP spid="50" grpId="0" animBg="1"/>
      <p:bldP spid="51" grpId="0" animBg="1"/>
      <p:bldP spid="52" grpId="0" animBg="1"/>
      <p:bldP spid="5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7938"/>
            <a:ext cx="7620000" cy="1143000"/>
          </a:xfrm>
        </p:spPr>
        <p:txBody>
          <a:bodyPr/>
          <a:lstStyle/>
          <a:p>
            <a:r>
              <a:rPr lang="ru-RU" dirty="0" smtClean="0"/>
              <a:t>Условия задачи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373380" y="1249680"/>
            <a:ext cx="7643192" cy="883176"/>
          </a:xfrm>
        </p:spPr>
        <p:txBody>
          <a:bodyPr>
            <a:noAutofit/>
          </a:bodyPr>
          <a:lstStyle/>
          <a:p>
            <a:r>
              <a:rPr lang="ru-R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Рассчитать константы скорости прямой и обратной реакции </a:t>
            </a:r>
            <a:r>
              <a:rPr lang="ru-R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электрофильного</a:t>
            </a:r>
            <a:r>
              <a:rPr lang="ru-R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присоединения </a:t>
            </a:r>
            <a:r>
              <a:rPr lang="ru-R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галогенводорода</a:t>
            </a:r>
            <a:r>
              <a:rPr lang="ru-R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к несимметричному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алкену</a:t>
            </a:r>
            <a:r>
              <a:rPr lang="ru-RU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376982" y="5282044"/>
            <a:ext cx="6219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HF + CH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-CH=CH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</a:t>
            </a:r>
            <a:r>
              <a:rPr lang="en-US" sz="2800" dirty="0" smtClean="0"/>
              <a:t> CH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-CH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-CH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F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380058" y="3643794"/>
            <a:ext cx="643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HF + CH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-CH=CH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</a:t>
            </a:r>
            <a:r>
              <a:rPr lang="en-US" sz="2800" dirty="0" smtClean="0"/>
              <a:t> CH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-CHF-CH</a:t>
            </a:r>
            <a:r>
              <a:rPr lang="en-US" sz="2800" baseline="-25000" dirty="0" smtClean="0"/>
              <a:t>3</a:t>
            </a:r>
            <a:endParaRPr lang="ru-RU" sz="2800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70816" y="3141886"/>
            <a:ext cx="5064943" cy="429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 правилу Марковникова</a:t>
            </a:r>
            <a:endParaRPr lang="en-US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570815" y="4852144"/>
            <a:ext cx="5064943" cy="429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Против правила Марковникова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189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Просмотр переходного состояния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54" name="Овал 53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sp>
        <p:nvSpPr>
          <p:cNvPr id="56" name="Овал 55"/>
          <p:cNvSpPr/>
          <p:nvPr/>
        </p:nvSpPr>
        <p:spPr>
          <a:xfrm>
            <a:off x="8593262" y="816939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8648380" y="7774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2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58" name="Прямая со стрелкой 57"/>
          <p:cNvCxnSpPr/>
          <p:nvPr/>
        </p:nvCxnSpPr>
        <p:spPr>
          <a:xfrm>
            <a:off x="8824580" y="559640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Овал 61"/>
          <p:cNvSpPr/>
          <p:nvPr/>
        </p:nvSpPr>
        <p:spPr>
          <a:xfrm>
            <a:off x="8588650" y="1476208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8643768" y="143669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3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64" name="Прямая со стрелкой 63"/>
          <p:cNvCxnSpPr/>
          <p:nvPr/>
        </p:nvCxnSpPr>
        <p:spPr>
          <a:xfrm>
            <a:off x="8819968" y="1220039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8595510" y="2142752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/>
          <p:cNvSpPr txBox="1"/>
          <p:nvPr/>
        </p:nvSpPr>
        <p:spPr>
          <a:xfrm>
            <a:off x="8650628" y="210323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67" name="Прямая со стрелкой 66"/>
          <p:cNvCxnSpPr/>
          <p:nvPr/>
        </p:nvCxnSpPr>
        <p:spPr>
          <a:xfrm>
            <a:off x="8808356" y="1886583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857"/>
            <a:ext cx="5754763" cy="315321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427" y="3573016"/>
            <a:ext cx="5995246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185" y="1324798"/>
            <a:ext cx="6356806" cy="3727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Входной файл</a:t>
            </a:r>
            <a:r>
              <a:rPr lang="en-US" sz="4400" dirty="0" smtClean="0"/>
              <a:t> </a:t>
            </a:r>
            <a:r>
              <a:rPr lang="ru-RU" sz="4400" dirty="0" smtClean="0"/>
              <a:t>для </a:t>
            </a:r>
            <a:r>
              <a:rPr lang="en-US" sz="4400" dirty="0" smtClean="0"/>
              <a:t>IRC </a:t>
            </a:r>
            <a:br>
              <a:rPr lang="en-US" sz="4400" dirty="0" smtClean="0"/>
            </a:br>
            <a:r>
              <a:rPr lang="en-US" sz="4400" dirty="0" smtClean="0"/>
              <a:t>(Intrinsic reaction coordinate)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356479" y="1328910"/>
            <a:ext cx="2057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Расчет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IRC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356479" y="1700808"/>
            <a:ext cx="215902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4)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араметры для расчета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IRC.</a:t>
            </a:r>
            <a:endParaRPr lang="ru-RU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600"/>
              </a:spcBef>
              <a:buSzPct val="100000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MXOPT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кол-во шагов оптимизации на каждом шаге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SADDLE=.t. –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начинаем с переходного состояния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FORWRD=.t. –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направление спуска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NPOINT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кол-во шагов при спуске по ППЭ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-29493" y="1322308"/>
            <a:ext cx="360006" cy="3701600"/>
            <a:chOff x="-29493" y="1421884"/>
            <a:chExt cx="360006" cy="3701600"/>
          </a:xfrm>
        </p:grpSpPr>
        <p:sp>
          <p:nvSpPr>
            <p:cNvPr id="6" name="TextBox 5"/>
            <p:cNvSpPr txBox="1"/>
            <p:nvPr/>
          </p:nvSpPr>
          <p:spPr>
            <a:xfrm>
              <a:off x="34255" y="1421884"/>
              <a:ext cx="216024" cy="208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255" y="1595358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2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255" y="1775338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3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255" y="1958333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4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255" y="2130659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5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255" y="2307759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6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252" y="2477035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7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982" y="2669846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8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982" y="2850799"/>
              <a:ext cx="21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9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-20257" y="3025712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10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29493" y="3208994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11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23271" y="3382819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12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-23271" y="3558788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13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23271" y="3751599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14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-19195" y="3930813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15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29493" y="4100551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00"/>
                  </a:solidFill>
                </a:rPr>
                <a:t>16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-16017" y="4296931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7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8595" y="4476145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8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-26688" y="4668690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b="1" dirty="0" smtClean="0">
                  <a:solidFill>
                    <a:srgbClr val="FFFF00"/>
                  </a:solidFill>
                </a:rPr>
                <a:t>1</a:t>
              </a:r>
              <a:r>
                <a:rPr lang="en-US" sz="1200" b="1" dirty="0" smtClean="0">
                  <a:solidFill>
                    <a:srgbClr val="FFFF00"/>
                  </a:solidFill>
                </a:rPr>
                <a:t>9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-26688" y="4846485"/>
              <a:ext cx="3465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rgbClr val="FFFF00"/>
                  </a:solidFill>
                </a:rPr>
                <a:t>20</a:t>
              </a:r>
              <a:endParaRPr lang="ru-RU" sz="12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40" name="Объект 2"/>
          <p:cNvSpPr>
            <a:spLocks noGrp="1"/>
          </p:cNvSpPr>
          <p:nvPr>
            <p:ph idx="1"/>
          </p:nvPr>
        </p:nvSpPr>
        <p:spPr>
          <a:xfrm>
            <a:off x="44252" y="6309320"/>
            <a:ext cx="7643192" cy="460648"/>
          </a:xfrm>
        </p:spPr>
        <p:txBody>
          <a:bodyPr/>
          <a:lstStyle/>
          <a:p>
            <a:pPr marL="114300" indent="0">
              <a:buNone/>
            </a:pP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Секция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$HESS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копируется из *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поиска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TS. (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Последний!)</a:t>
            </a:r>
            <a:endParaRPr lang="en-US" dirty="0" smtClean="0"/>
          </a:p>
        </p:txBody>
      </p:sp>
      <p:sp>
        <p:nvSpPr>
          <p:cNvPr id="49" name="Объект 2"/>
          <p:cNvSpPr txBox="1">
            <a:spLocks/>
          </p:cNvSpPr>
          <p:nvPr/>
        </p:nvSpPr>
        <p:spPr>
          <a:xfrm>
            <a:off x="-26688" y="5157192"/>
            <a:ext cx="7643192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forwrd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= .t. / .f. 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Направление спуска по ППЭ</a:t>
            </a:r>
            <a:endParaRPr lang="en-US" dirty="0" smtClean="0"/>
          </a:p>
        </p:txBody>
      </p:sp>
      <p:sp>
        <p:nvSpPr>
          <p:cNvPr id="50" name="Прямоугольник 49"/>
          <p:cNvSpPr/>
          <p:nvPr/>
        </p:nvSpPr>
        <p:spPr>
          <a:xfrm>
            <a:off x="3803000" y="1913685"/>
            <a:ext cx="1201047" cy="16714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227533" y="4801837"/>
            <a:ext cx="522231" cy="16714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1186715" y="2617279"/>
            <a:ext cx="4374075" cy="20694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бъект 2"/>
          <p:cNvSpPr txBox="1">
            <a:spLocks/>
          </p:cNvSpPr>
          <p:nvPr/>
        </p:nvSpPr>
        <p:spPr>
          <a:xfrm>
            <a:off x="-18595" y="5733256"/>
            <a:ext cx="7643192" cy="460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Геометрия переходного состояния</a:t>
            </a:r>
            <a:endParaRPr lang="en-US" dirty="0" smtClean="0"/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>
            <a:off x="3005008" y="1532121"/>
            <a:ext cx="9164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sp>
        <p:nvSpPr>
          <p:cNvPr id="48" name="Овал 47"/>
          <p:cNvSpPr/>
          <p:nvPr/>
        </p:nvSpPr>
        <p:spPr>
          <a:xfrm>
            <a:off x="8593262" y="816939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/>
          <p:cNvSpPr txBox="1"/>
          <p:nvPr/>
        </p:nvSpPr>
        <p:spPr>
          <a:xfrm>
            <a:off x="8648380" y="7774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2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8824580" y="559640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/>
          <p:cNvSpPr/>
          <p:nvPr/>
        </p:nvSpPr>
        <p:spPr>
          <a:xfrm>
            <a:off x="8607122" y="2825837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8662240" y="278632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5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58" name="Прямая со стрелкой 57"/>
          <p:cNvCxnSpPr/>
          <p:nvPr/>
        </p:nvCxnSpPr>
        <p:spPr>
          <a:xfrm>
            <a:off x="8819968" y="2568538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8588650" y="1476208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8643768" y="143669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3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61" name="Прямая со стрелкой 60"/>
          <p:cNvCxnSpPr/>
          <p:nvPr/>
        </p:nvCxnSpPr>
        <p:spPr>
          <a:xfrm>
            <a:off x="8819968" y="1220039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Овал 61"/>
          <p:cNvSpPr/>
          <p:nvPr/>
        </p:nvSpPr>
        <p:spPr>
          <a:xfrm>
            <a:off x="8595510" y="2142752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8650628" y="210323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64" name="Прямая со стрелкой 63"/>
          <p:cNvCxnSpPr/>
          <p:nvPr/>
        </p:nvCxnSpPr>
        <p:spPr>
          <a:xfrm>
            <a:off x="8808356" y="1886583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3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0" grpId="0" build="p"/>
      <p:bldP spid="49" grpId="0"/>
      <p:bldP spid="50" grpId="0" animBg="1"/>
      <p:bldP spid="51" grpId="0" animBg="1"/>
      <p:bldP spid="52" grpId="0" animBg="1"/>
      <p:bldP spid="5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В</a:t>
            </a:r>
            <a:r>
              <a:rPr lang="ru-RU" sz="4400" dirty="0"/>
              <a:t>ы</a:t>
            </a:r>
            <a:r>
              <a:rPr lang="ru-RU" sz="4400" dirty="0" smtClean="0"/>
              <a:t>ходной файл</a:t>
            </a:r>
            <a:r>
              <a:rPr lang="en-US" sz="4400" dirty="0" smtClean="0"/>
              <a:t> </a:t>
            </a:r>
            <a:r>
              <a:rPr lang="ru-RU" sz="4400" dirty="0" smtClean="0"/>
              <a:t>для </a:t>
            </a:r>
            <a:r>
              <a:rPr lang="en-US" sz="4400" dirty="0" smtClean="0"/>
              <a:t>IRC 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22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4148" r="58456" b="29941"/>
          <a:stretch/>
        </p:blipFill>
        <p:spPr>
          <a:xfrm>
            <a:off x="323528" y="1772816"/>
            <a:ext cx="5362631" cy="4608511"/>
          </a:xfrm>
          <a:prstGeom prst="rect">
            <a:avLst/>
          </a:prstGeom>
        </p:spPr>
      </p:pic>
      <p:sp>
        <p:nvSpPr>
          <p:cNvPr id="47" name="Объект 2"/>
          <p:cNvSpPr>
            <a:spLocks noGrp="1"/>
          </p:cNvSpPr>
          <p:nvPr>
            <p:ph idx="1"/>
          </p:nvPr>
        </p:nvSpPr>
        <p:spPr>
          <a:xfrm>
            <a:off x="179512" y="1226790"/>
            <a:ext cx="7992888" cy="460648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trj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./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src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/)</a:t>
            </a:r>
            <a:endParaRPr lang="en-US" dirty="0" smtClean="0"/>
          </a:p>
        </p:txBody>
      </p:sp>
      <p:sp>
        <p:nvSpPr>
          <p:cNvPr id="48" name="Овал 47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sp>
        <p:nvSpPr>
          <p:cNvPr id="55" name="Овал 54"/>
          <p:cNvSpPr/>
          <p:nvPr/>
        </p:nvSpPr>
        <p:spPr>
          <a:xfrm>
            <a:off x="8593262" y="816939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/>
          <p:cNvSpPr txBox="1"/>
          <p:nvPr/>
        </p:nvSpPr>
        <p:spPr>
          <a:xfrm>
            <a:off x="8648380" y="7774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2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57" name="Прямая со стрелкой 56"/>
          <p:cNvCxnSpPr/>
          <p:nvPr/>
        </p:nvCxnSpPr>
        <p:spPr>
          <a:xfrm>
            <a:off x="8824580" y="559640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Овал 57"/>
          <p:cNvSpPr/>
          <p:nvPr/>
        </p:nvSpPr>
        <p:spPr>
          <a:xfrm>
            <a:off x="8607122" y="2825837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/>
          <p:cNvSpPr txBox="1"/>
          <p:nvPr/>
        </p:nvSpPr>
        <p:spPr>
          <a:xfrm>
            <a:off x="8662240" y="278632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5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60" name="Прямая со стрелкой 59"/>
          <p:cNvCxnSpPr/>
          <p:nvPr/>
        </p:nvCxnSpPr>
        <p:spPr>
          <a:xfrm>
            <a:off x="8819968" y="2568538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Овал 60"/>
          <p:cNvSpPr/>
          <p:nvPr/>
        </p:nvSpPr>
        <p:spPr>
          <a:xfrm>
            <a:off x="8588650" y="1476208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Box 61"/>
          <p:cNvSpPr txBox="1"/>
          <p:nvPr/>
        </p:nvSpPr>
        <p:spPr>
          <a:xfrm>
            <a:off x="8643768" y="143669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3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63" name="Прямая со стрелкой 62"/>
          <p:cNvCxnSpPr/>
          <p:nvPr/>
        </p:nvCxnSpPr>
        <p:spPr>
          <a:xfrm>
            <a:off x="8819968" y="1220039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Овал 63"/>
          <p:cNvSpPr/>
          <p:nvPr/>
        </p:nvSpPr>
        <p:spPr>
          <a:xfrm>
            <a:off x="8595510" y="2142752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TextBox 64"/>
          <p:cNvSpPr txBox="1"/>
          <p:nvPr/>
        </p:nvSpPr>
        <p:spPr>
          <a:xfrm>
            <a:off x="8650628" y="210323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66" name="Прямая со стрелкой 65"/>
          <p:cNvCxnSpPr/>
          <p:nvPr/>
        </p:nvCxnSpPr>
        <p:spPr>
          <a:xfrm>
            <a:off x="8808356" y="1886583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8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Просмотр выходного файла</a:t>
            </a:r>
            <a:r>
              <a:rPr lang="en-US" sz="4400" dirty="0" smtClean="0"/>
              <a:t> IRC 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23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08" y="980729"/>
            <a:ext cx="1481836" cy="57671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543" y="980728"/>
            <a:ext cx="5884533" cy="5770984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8593262" y="816939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648380" y="777426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2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8824580" y="559640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8607122" y="2825837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8662240" y="2786324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5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>
            <a:off x="8819968" y="2568538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/>
          <p:cNvSpPr/>
          <p:nvPr/>
        </p:nvSpPr>
        <p:spPr>
          <a:xfrm>
            <a:off x="8588650" y="1476208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8643768" y="1436695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3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20" name="Прямая со стрелкой 19"/>
          <p:cNvCxnSpPr/>
          <p:nvPr/>
        </p:nvCxnSpPr>
        <p:spPr>
          <a:xfrm>
            <a:off x="8819968" y="1220039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8595510" y="2142752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8650628" y="2103239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8808356" y="1886583"/>
            <a:ext cx="0" cy="219214"/>
          </a:xfrm>
          <a:prstGeom prst="straightConnector1">
            <a:avLst/>
          </a:prstGeom>
          <a:ln w="28575">
            <a:solidFill>
              <a:schemeClr val="accent5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7938"/>
            <a:ext cx="7620000" cy="1143000"/>
          </a:xfrm>
        </p:spPr>
        <p:txBody>
          <a:bodyPr/>
          <a:lstStyle/>
          <a:p>
            <a:r>
              <a:rPr lang="ru-RU" dirty="0" smtClean="0"/>
              <a:t>Уравнение ТАК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373380" y="1249680"/>
            <a:ext cx="7643192" cy="460648"/>
          </a:xfrm>
        </p:spPr>
        <p:txBody>
          <a:bodyPr/>
          <a:lstStyle/>
          <a:p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Константа бимолекулярной реакции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+ B =&gt; AB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91680" y="1988840"/>
                <a:ext cx="4176464" cy="686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</m:sup>
                      </m:sSup>
                      <m:r>
                        <a:rPr lang="ru-RU" b="0" i="1" smtClean="0">
                          <a:latin typeface="Cambria Math"/>
                        </a:rPr>
                        <m:t>=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𝑘𝑇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  <m:sup>
                              <m:r>
                                <a:rPr lang="ru-RU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1988840"/>
                <a:ext cx="4176464" cy="6864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бъект 2"/>
          <p:cNvSpPr txBox="1">
            <a:spLocks/>
          </p:cNvSpPr>
          <p:nvPr/>
        </p:nvSpPr>
        <p:spPr>
          <a:xfrm>
            <a:off x="467544" y="3284984"/>
            <a:ext cx="7643192" cy="2787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 </a:t>
            </a: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помощью методов квантовой </a:t>
            </a: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химии </a:t>
            </a:r>
            <a:b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необходимо рассчитать :</a:t>
            </a:r>
          </a:p>
          <a:p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Профиль пути наименьшей энергии реакции</a:t>
            </a:r>
          </a:p>
          <a:p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Истинную энергию активации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Молекулярные постоянные активированного комплекса, реагентов (прямая реакция), продуктов (обратная реакция) для расчета молекулярных сумм по состояниям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00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2161"/>
            <a:ext cx="7620000" cy="1143000"/>
          </a:xfrm>
        </p:spPr>
        <p:txBody>
          <a:bodyPr/>
          <a:lstStyle/>
          <a:p>
            <a:r>
              <a:rPr lang="ru-RU" dirty="0" smtClean="0"/>
              <a:t>Формулы (в </a:t>
            </a:r>
            <a:r>
              <a:rPr lang="en-US" dirty="0" smtClean="0"/>
              <a:t>GAMESS)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4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3768" y="1594327"/>
                <a:ext cx="3312368" cy="394210"/>
              </a:xfrm>
              <a:prstGeom prst="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𝑄</m:t>
                    </m:r>
                    <m:r>
                      <a:rPr lang="en-US" b="0" i="1" smtClean="0">
                        <a:latin typeface="Cambria Math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ru-RU" b="0" i="1" smtClean="0">
                            <a:latin typeface="Cambria Math"/>
                          </a:rPr>
                          <m:t>эл</m:t>
                        </m:r>
                      </m:sub>
                    </m:sSub>
                    <m:r>
                      <a:rPr lang="ru-RU" b="0" i="1" smtClean="0">
                        <a:latin typeface="Cambria Math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ru-RU" b="0" i="1" smtClean="0">
                            <a:latin typeface="Cambria Math"/>
                          </a:rPr>
                          <m:t>пост</m:t>
                        </m:r>
                      </m:sub>
                    </m:sSub>
                    <m:r>
                      <a:rPr lang="ru-RU" b="0" i="0" smtClean="0">
                        <a:latin typeface="Cambria Math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ru-RU" b="0" i="1" smtClean="0">
                            <a:latin typeface="Cambria Math"/>
                          </a:rPr>
                          <m:t>вращ</m:t>
                        </m:r>
                      </m:sub>
                    </m:sSub>
                    <m:r>
                      <a:rPr lang="ru-RU" b="0" i="0" smtClean="0">
                        <a:latin typeface="Cambria Math"/>
                      </a:rPr>
                      <m:t>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ru-RU" b="0" i="1" smtClean="0">
                            <a:latin typeface="Cambria Math"/>
                          </a:rPr>
                          <m:t>ко</m:t>
                        </m:r>
                        <m:r>
                          <a:rPr lang="ru-RU" i="1">
                            <a:latin typeface="Cambria Math"/>
                          </a:rPr>
                          <m:t>л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1594327"/>
                <a:ext cx="3312368" cy="394210"/>
              </a:xfrm>
              <a:prstGeom prst="rect">
                <a:avLst/>
              </a:prstGeom>
              <a:blipFill rotWithShape="1">
                <a:blip r:embed="rId2"/>
                <a:stretch>
                  <a:fillRect b="-3030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7096" y="1052736"/>
            <a:ext cx="8038679" cy="32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6106" y="3339864"/>
                <a:ext cx="2436244" cy="773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пост</m:t>
                          </m:r>
                        </m:sub>
                      </m:sSub>
                      <m:r>
                        <a:rPr lang="ru-RU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ru-RU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𝑚𝑘𝑇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ru-RU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06" y="3339864"/>
                <a:ext cx="2436244" cy="77348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69161" y="116632"/>
                <a:ext cx="1937645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161" y="116632"/>
                <a:ext cx="1937645" cy="76309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Группа 21"/>
          <p:cNvGrpSpPr/>
          <p:nvPr/>
        </p:nvGrpSpPr>
        <p:grpSpPr>
          <a:xfrm>
            <a:off x="471816" y="2632563"/>
            <a:ext cx="1817305" cy="720127"/>
            <a:chOff x="514151" y="2403954"/>
            <a:chExt cx="1817305" cy="720127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514151" y="2403954"/>
              <a:ext cx="1656184" cy="703193"/>
            </a:xfrm>
            <a:prstGeom prst="rect">
              <a:avLst/>
            </a:prstGeom>
            <a:solidFill>
              <a:schemeClr val="bg2">
                <a:lumMod val="75000"/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0" name="Группа 19"/>
            <p:cNvGrpSpPr/>
            <p:nvPr/>
          </p:nvGrpSpPr>
          <p:grpSpPr>
            <a:xfrm>
              <a:off x="539552" y="2420888"/>
              <a:ext cx="1791904" cy="703193"/>
              <a:chOff x="539552" y="2420888"/>
              <a:chExt cx="1791904" cy="70319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539552" y="2420888"/>
                <a:ext cx="1791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ru-RU" sz="1600" dirty="0" smtClean="0"/>
                  <a:t>Уровни плотные</a:t>
                </a:r>
                <a:endParaRPr lang="en-US" sz="1600" dirty="0" smtClean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72765" y="2587716"/>
                    <a:ext cx="1054969" cy="5363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ru-RU" sz="1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  <m:r>
                            <a:rPr lang="ru-RU" sz="11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⇒</m:t>
                          </m:r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ru-RU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765" y="2587716"/>
                    <a:ext cx="1054969" cy="5363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l="-41040" t="-120455" r="-55491" b="-170455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7" name="TextBox 16"/>
          <p:cNvSpPr txBox="1"/>
          <p:nvPr/>
        </p:nvSpPr>
        <p:spPr>
          <a:xfrm>
            <a:off x="476011" y="2230251"/>
            <a:ext cx="179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Идеальный газ </a:t>
            </a:r>
            <a:endParaRPr lang="en-US" sz="1600" b="1" u="sng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311736" y="2238732"/>
            <a:ext cx="179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Жесткий ротатор</a:t>
            </a:r>
            <a:endParaRPr lang="en-US" sz="1600" b="1" u="sng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403528" y="2011515"/>
            <a:ext cx="1791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ru-RU" sz="16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Гармонический осциллятор</a:t>
            </a:r>
            <a:endParaRPr lang="en-US" sz="1600" b="1" u="sng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631123" y="2604650"/>
                <a:ext cx="3307187" cy="763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вр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𝐽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h𝑐𝐵𝐽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𝐽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123" y="2604650"/>
                <a:ext cx="3307187" cy="76309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Группа 63"/>
          <p:cNvGrpSpPr/>
          <p:nvPr/>
        </p:nvGrpSpPr>
        <p:grpSpPr>
          <a:xfrm>
            <a:off x="301878" y="1588300"/>
            <a:ext cx="2777095" cy="563661"/>
            <a:chOff x="301878" y="1588300"/>
            <a:chExt cx="2777095" cy="5636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01878" y="1588300"/>
                  <a:ext cx="1110304" cy="406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ru-RU" b="0" i="1" smtClean="0">
                                <a:latin typeface="Cambria Math"/>
                              </a:rPr>
                              <m:t>эл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878" y="1588300"/>
                  <a:ext cx="1110304" cy="4062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Группа 54"/>
            <p:cNvGrpSpPr/>
            <p:nvPr/>
          </p:nvGrpSpPr>
          <p:grpSpPr>
            <a:xfrm>
              <a:off x="1157040" y="1917810"/>
              <a:ext cx="1921933" cy="234151"/>
              <a:chOff x="1157040" y="1917810"/>
              <a:chExt cx="1921933" cy="234151"/>
            </a:xfrm>
          </p:grpSpPr>
          <p:sp>
            <p:nvSpPr>
              <p:cNvPr id="47" name="Полилиния 46"/>
              <p:cNvSpPr/>
              <p:nvPr/>
            </p:nvSpPr>
            <p:spPr>
              <a:xfrm>
                <a:off x="1157040" y="1917810"/>
                <a:ext cx="1921933" cy="234151"/>
              </a:xfrm>
              <a:custGeom>
                <a:avLst/>
                <a:gdLst>
                  <a:gd name="connsiteX0" fmla="*/ 1921933 w 1921933"/>
                  <a:gd name="connsiteY0" fmla="*/ 101600 h 373894"/>
                  <a:gd name="connsiteX1" fmla="*/ 889000 w 1921933"/>
                  <a:gd name="connsiteY1" fmla="*/ 372533 h 373894"/>
                  <a:gd name="connsiteX2" fmla="*/ 0 w 1921933"/>
                  <a:gd name="connsiteY2" fmla="*/ 0 h 373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21933" h="373894">
                    <a:moveTo>
                      <a:pt x="1921933" y="101600"/>
                    </a:moveTo>
                    <a:cubicBezTo>
                      <a:pt x="1565627" y="245533"/>
                      <a:pt x="1209322" y="389466"/>
                      <a:pt x="889000" y="372533"/>
                    </a:cubicBezTo>
                    <a:cubicBezTo>
                      <a:pt x="568678" y="355600"/>
                      <a:pt x="284339" y="177800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49" name="Прямая соединительная линия 48"/>
              <p:cNvCxnSpPr>
                <a:stCxn id="47" idx="2"/>
              </p:cNvCxnSpPr>
              <p:nvPr/>
            </p:nvCxnSpPr>
            <p:spPr>
              <a:xfrm>
                <a:off x="1157040" y="1917810"/>
                <a:ext cx="172974" cy="1281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Прямая соединительная линия 49"/>
              <p:cNvCxnSpPr/>
              <p:nvPr/>
            </p:nvCxnSpPr>
            <p:spPr>
              <a:xfrm flipH="1" flipV="1">
                <a:off x="1157040" y="1930620"/>
                <a:ext cx="107461" cy="104265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Прямая со стрелкой 56"/>
          <p:cNvCxnSpPr/>
          <p:nvPr/>
        </p:nvCxnSpPr>
        <p:spPr>
          <a:xfrm flipH="1">
            <a:off x="2128000" y="1988537"/>
            <a:ext cx="1723920" cy="3806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flipH="1">
            <a:off x="4499992" y="1998852"/>
            <a:ext cx="101171" cy="3050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>
            <a:endCxn id="19" idx="1"/>
          </p:cNvCxnSpPr>
          <p:nvPr/>
        </p:nvCxnSpPr>
        <p:spPr>
          <a:xfrm>
            <a:off x="5351791" y="1992069"/>
            <a:ext cx="1051737" cy="31183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987821" y="2602703"/>
                <a:ext cx="2198679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кол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ru-RU" b="0" i="1" smtClean="0">
                                  <a:latin typeface="Cambria Math"/>
                                </a:rPr>
                                <m:t>кол</m:t>
                              </m:r>
                            </m:sub>
                          </m:sSub>
                          <m:r>
                            <a:rPr lang="ru-RU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0" i="1" smtClean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821" y="2602703"/>
                <a:ext cx="2198679" cy="76456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350087" y="6160487"/>
            <a:ext cx="172597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Считаются честно</a:t>
            </a:r>
          </a:p>
          <a:p>
            <a:pPr algn="ctr">
              <a:spcBef>
                <a:spcPts val="600"/>
              </a:spcBef>
              <a:buSzPct val="100000"/>
            </a:pP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ru-RU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квантово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017759" y="5423048"/>
                <a:ext cx="2393156" cy="768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кол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u-RU" i="1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h</m:t>
                                      </m:r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с</m:t>
                                      </m:r>
                                      <m:sSub>
                                        <m:sSub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𝑘𝑇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759" y="5423048"/>
                <a:ext cx="2393156" cy="76873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987993" y="3282595"/>
                <a:ext cx="2481385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кол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h𝑐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993" y="3282595"/>
                <a:ext cx="2481385" cy="76450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008110" y="4611444"/>
                <a:ext cx="2412455" cy="756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кол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h</m:t>
                                  </m:r>
                                  <m:r>
                                    <a:rPr lang="ru-RU" i="1">
                                      <a:latin typeface="Cambria Math"/>
                                    </a:rPr>
                                    <m:t>с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110" y="4611444"/>
                <a:ext cx="2412455" cy="75648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6017759" y="4039999"/>
            <a:ext cx="2367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Убывающая геометрическая прогрессия =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Знаем сумму точно</a:t>
            </a:r>
            <a:endParaRPr lang="en-US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-72425" y="5413990"/>
                <a:ext cx="2808683" cy="733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ru-RU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ru-RU" sz="1600" i="1">
                              <a:latin typeface="Cambria Math"/>
                            </a:rPr>
                            <m:t>пост</m:t>
                          </m:r>
                        </m:sub>
                        <m:sup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ru-RU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ru-RU" sz="1600" b="0" i="1" smtClean="0"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𝑚𝑘𝑇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b="0" i="1" smtClean="0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ru-RU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ru-RU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ru-RU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b="0" i="1" smtClean="0">
                                  <a:latin typeface="Cambria Math" panose="02040503050406030204" pitchFamily="18" charset="0"/>
                                </a:rPr>
                                <m:t>С=1М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ru-RU" sz="16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425" y="5413990"/>
                <a:ext cx="2808683" cy="73321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36106" y="4413826"/>
            <a:ext cx="23671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Для расчета константы скорости необходима размерная поступательная сумма по состояниям</a:t>
            </a:r>
            <a:endParaRPr lang="en-US" sz="1400" dirty="0" smtClean="0"/>
          </a:p>
        </p:txBody>
      </p:sp>
      <p:grpSp>
        <p:nvGrpSpPr>
          <p:cNvPr id="10" name="Группа 9"/>
          <p:cNvGrpSpPr/>
          <p:nvPr/>
        </p:nvGrpSpPr>
        <p:grpSpPr>
          <a:xfrm>
            <a:off x="30434" y="2369137"/>
            <a:ext cx="8326350" cy="4402803"/>
            <a:chOff x="30434" y="2369137"/>
            <a:chExt cx="8326350" cy="4402803"/>
          </a:xfrm>
        </p:grpSpPr>
        <p:grpSp>
          <p:nvGrpSpPr>
            <p:cNvPr id="65" name="Группа 64"/>
            <p:cNvGrpSpPr/>
            <p:nvPr/>
          </p:nvGrpSpPr>
          <p:grpSpPr>
            <a:xfrm>
              <a:off x="200718" y="2369137"/>
              <a:ext cx="8156066" cy="4402803"/>
              <a:chOff x="200718" y="2369137"/>
              <a:chExt cx="8156066" cy="4402803"/>
            </a:xfrm>
          </p:grpSpPr>
          <p:cxnSp>
            <p:nvCxnSpPr>
              <p:cNvPr id="35" name="Прямая соединительная линия 34"/>
              <p:cNvCxnSpPr/>
              <p:nvPr/>
            </p:nvCxnSpPr>
            <p:spPr>
              <a:xfrm>
                <a:off x="2659231" y="2369137"/>
                <a:ext cx="10439" cy="43924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Прямая соединительная линия 35"/>
              <p:cNvCxnSpPr/>
              <p:nvPr/>
            </p:nvCxnSpPr>
            <p:spPr>
              <a:xfrm>
                <a:off x="5955147" y="2379452"/>
                <a:ext cx="10439" cy="43924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Прямая соединительная линия 37"/>
              <p:cNvCxnSpPr/>
              <p:nvPr/>
            </p:nvCxnSpPr>
            <p:spPr>
              <a:xfrm>
                <a:off x="200718" y="2568819"/>
                <a:ext cx="815606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Прямая соединительная линия 39"/>
            <p:cNvCxnSpPr/>
            <p:nvPr/>
          </p:nvCxnSpPr>
          <p:spPr>
            <a:xfrm>
              <a:off x="30434" y="4284914"/>
              <a:ext cx="26006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/>
            <p:cNvCxnSpPr/>
            <p:nvPr/>
          </p:nvCxnSpPr>
          <p:spPr>
            <a:xfrm>
              <a:off x="2783523" y="3367744"/>
              <a:ext cx="30941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2722634" y="3373911"/>
            <a:ext cx="2367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Для линейной молекулы:</a:t>
            </a:r>
            <a:endParaRPr lang="en-US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871263" y="3746567"/>
                <a:ext cx="1620187" cy="64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вр</m:t>
                          </m:r>
                        </m:sub>
                      </m:sSub>
                      <m:r>
                        <a:rPr lang="ru-RU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 smtClean="0">
                                  <a:latin typeface="Cambria Math"/>
                                </a:rPr>
                                <m:t>8</m:t>
                              </m:r>
                              <m:r>
                                <a:rPr lang="ru-RU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ru-RU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𝑘𝑇</m:t>
                          </m:r>
                        </m:num>
                        <m:den>
                          <m:r>
                            <a:rPr lang="ru-RU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263" y="3746567"/>
                <a:ext cx="1620187" cy="648126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2808683" y="4565381"/>
            <a:ext cx="2367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Для нелинейной молекулы:</a:t>
            </a:r>
            <a:endParaRPr lang="en-US" sz="14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742628" y="4869663"/>
                <a:ext cx="3097771" cy="773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ru-RU" b="0" i="1" smtClean="0">
                              <a:latin typeface="Cambria Math"/>
                            </a:rPr>
                            <m:t>вр</m:t>
                          </m:r>
                        </m:sub>
                      </m:sSub>
                      <m:r>
                        <a:rPr lang="ru-RU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b="0" i="1" smtClean="0">
                                  <a:latin typeface="Cambria Math"/>
                                </a:rPr>
                                <m:t>8</m:t>
                              </m:r>
                              <m:r>
                                <a:rPr lang="ru-RU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ru-RU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8</m:t>
                                      </m:r>
                                      <m:r>
                                        <a:rPr lang="ru-RU" i="1">
                                          <a:latin typeface="Cambria Math"/>
                                          <a:ea typeface="Cambria Math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3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ru-RU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𝑘𝑇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ru-RU" i="1">
                              <a:latin typeface="Cambria Math"/>
                              <a:ea typeface="Cambria Math"/>
                            </a:rPr>
                            <m:t>𝜎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628" y="4869663"/>
                <a:ext cx="3097771" cy="77354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619307" y="6121148"/>
                <a:ext cx="1265924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/>
                        </a:rPr>
                        <m:t>B</m:t>
                      </m:r>
                      <m:r>
                        <a:rPr lang="ru-RU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8</m:t>
                          </m:r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𝐼𝑐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307" y="6121148"/>
                <a:ext cx="1265924" cy="61831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25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7" grpId="0"/>
      <p:bldP spid="18" grpId="0"/>
      <p:bldP spid="19" grpId="0"/>
      <p:bldP spid="23" grpId="0" animBg="1"/>
      <p:bldP spid="43" grpId="0" animBg="1"/>
      <p:bldP spid="44" grpId="0"/>
      <p:bldP spid="45" grpId="0" animBg="1"/>
      <p:bldP spid="46" grpId="0" animBg="1"/>
      <p:bldP spid="48" grpId="0" animBg="1"/>
      <p:bldP spid="51" grpId="0"/>
      <p:bldP spid="37" grpId="0" animBg="1"/>
      <p:bldP spid="39" grpId="0"/>
      <p:bldP spid="52" grpId="0"/>
      <p:bldP spid="53" grpId="0" animBg="1"/>
      <p:bldP spid="54" grpId="0"/>
      <p:bldP spid="56" grpId="0" animBg="1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Прямая соединительная линия 97"/>
          <p:cNvCxnSpPr/>
          <p:nvPr/>
        </p:nvCxnSpPr>
        <p:spPr>
          <a:xfrm>
            <a:off x="2776694" y="1901572"/>
            <a:ext cx="277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/>
          <p:nvPr/>
        </p:nvCxnSpPr>
        <p:spPr>
          <a:xfrm>
            <a:off x="3786103" y="4725262"/>
            <a:ext cx="277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206624" y="3196610"/>
            <a:ext cx="2776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олилиния 4"/>
          <p:cNvSpPr/>
          <p:nvPr/>
        </p:nvSpPr>
        <p:spPr>
          <a:xfrm>
            <a:off x="88793" y="1874947"/>
            <a:ext cx="4080955" cy="2850315"/>
          </a:xfrm>
          <a:custGeom>
            <a:avLst/>
            <a:gdLst>
              <a:gd name="connsiteX0" fmla="*/ 0 w 2299063"/>
              <a:gd name="connsiteY0" fmla="*/ 841508 h 1809090"/>
              <a:gd name="connsiteX1" fmla="*/ 809897 w 2299063"/>
              <a:gd name="connsiteY1" fmla="*/ 919885 h 1809090"/>
              <a:gd name="connsiteX2" fmla="*/ 1306286 w 2299063"/>
              <a:gd name="connsiteY2" fmla="*/ 1146308 h 1809090"/>
              <a:gd name="connsiteX3" fmla="*/ 1628503 w 2299063"/>
              <a:gd name="connsiteY3" fmla="*/ 5485 h 1809090"/>
              <a:gd name="connsiteX4" fmla="*/ 2037806 w 2299063"/>
              <a:gd name="connsiteY4" fmla="*/ 1694948 h 1809090"/>
              <a:gd name="connsiteX5" fmla="*/ 2299063 w 2299063"/>
              <a:gd name="connsiteY5" fmla="*/ 1660113 h 180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9063" h="1809090">
                <a:moveTo>
                  <a:pt x="0" y="841508"/>
                </a:moveTo>
                <a:cubicBezTo>
                  <a:pt x="296091" y="855296"/>
                  <a:pt x="592183" y="869085"/>
                  <a:pt x="809897" y="919885"/>
                </a:cubicBezTo>
                <a:cubicBezTo>
                  <a:pt x="1027611" y="970685"/>
                  <a:pt x="1169852" y="1298708"/>
                  <a:pt x="1306286" y="1146308"/>
                </a:cubicBezTo>
                <a:cubicBezTo>
                  <a:pt x="1442720" y="993908"/>
                  <a:pt x="1506583" y="-85955"/>
                  <a:pt x="1628503" y="5485"/>
                </a:cubicBezTo>
                <a:cubicBezTo>
                  <a:pt x="1750423" y="96925"/>
                  <a:pt x="1926046" y="1419177"/>
                  <a:pt x="2037806" y="1694948"/>
                </a:cubicBezTo>
                <a:cubicBezTo>
                  <a:pt x="2149566" y="1970719"/>
                  <a:pt x="2299063" y="1660113"/>
                  <a:pt x="2299063" y="16601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TextBox 86"/>
          <p:cNvSpPr txBox="1"/>
          <p:nvPr/>
        </p:nvSpPr>
        <p:spPr>
          <a:xfrm>
            <a:off x="3762315" y="458083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86" name="TextBox 85"/>
          <p:cNvSpPr txBox="1"/>
          <p:nvPr/>
        </p:nvSpPr>
        <p:spPr>
          <a:xfrm>
            <a:off x="2142068" y="35818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7938"/>
            <a:ext cx="7620000" cy="1143000"/>
          </a:xfrm>
        </p:spPr>
        <p:txBody>
          <a:bodyPr/>
          <a:lstStyle/>
          <a:p>
            <a:r>
              <a:rPr lang="ru-RU" dirty="0" smtClean="0"/>
              <a:t>Общий план решения задачи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6317451" y="2299527"/>
            <a:ext cx="218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 предполагаемом </a:t>
            </a:r>
            <a:r>
              <a:rPr lang="en-US" sz="1600" dirty="0" smtClean="0"/>
              <a:t>TS</a:t>
            </a:r>
            <a:endParaRPr lang="ru-RU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305283" y="3129962"/>
            <a:ext cx="218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По выбранной частоте</a:t>
            </a:r>
            <a:endParaRPr lang="ru-RU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305283" y="3994688"/>
            <a:ext cx="218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 двух направлениях</a:t>
            </a:r>
            <a:endParaRPr lang="ru-RU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6320170" y="4832639"/>
            <a:ext cx="2187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 минимумах ППЭ</a:t>
            </a:r>
            <a:endParaRPr lang="ru-RU" sz="1600" dirty="0"/>
          </a:p>
        </p:txBody>
      </p:sp>
      <p:grpSp>
        <p:nvGrpSpPr>
          <p:cNvPr id="52" name="Группа 51"/>
          <p:cNvGrpSpPr/>
          <p:nvPr/>
        </p:nvGrpSpPr>
        <p:grpSpPr>
          <a:xfrm>
            <a:off x="4716016" y="2299527"/>
            <a:ext cx="3664228" cy="844629"/>
            <a:chOff x="4743575" y="1649935"/>
            <a:chExt cx="3664228" cy="844629"/>
          </a:xfrm>
        </p:grpSpPr>
        <p:cxnSp>
          <p:nvCxnSpPr>
            <p:cNvPr id="15" name="Прямая со стрелкой 14"/>
            <p:cNvCxnSpPr/>
            <p:nvPr/>
          </p:nvCxnSpPr>
          <p:spPr>
            <a:xfrm flipH="1">
              <a:off x="6338926" y="1649935"/>
              <a:ext cx="12168" cy="331464"/>
            </a:xfrm>
            <a:prstGeom prst="straightConnector1">
              <a:avLst/>
            </a:prstGeom>
            <a:ln w="28575">
              <a:solidFill>
                <a:schemeClr val="tx2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Прямоугольник 17"/>
            <p:cNvSpPr/>
            <p:nvPr/>
          </p:nvSpPr>
          <p:spPr>
            <a:xfrm>
              <a:off x="4743575" y="1990508"/>
              <a:ext cx="3014405" cy="5040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Расчет гессиана</a:t>
              </a:r>
              <a:endPara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0" name="Группа 29"/>
            <p:cNvGrpSpPr/>
            <p:nvPr/>
          </p:nvGrpSpPr>
          <p:grpSpPr>
            <a:xfrm>
              <a:off x="7920637" y="1991533"/>
              <a:ext cx="487166" cy="461665"/>
              <a:chOff x="1556373" y="5381250"/>
              <a:chExt cx="487166" cy="461665"/>
            </a:xfrm>
          </p:grpSpPr>
          <p:sp>
            <p:nvSpPr>
              <p:cNvPr id="28" name="Овал 27"/>
              <p:cNvSpPr/>
              <p:nvPr/>
            </p:nvSpPr>
            <p:spPr>
              <a:xfrm>
                <a:off x="1556373" y="5420763"/>
                <a:ext cx="432048" cy="40561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611491" y="538125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5"/>
                    </a:solidFill>
                  </a:rPr>
                  <a:t>3</a:t>
                </a:r>
                <a:endParaRPr lang="ru-RU" sz="2400" b="1" dirty="0">
                  <a:solidFill>
                    <a:schemeClr val="accent5"/>
                  </a:solidFill>
                </a:endParaRPr>
              </a:p>
            </p:txBody>
          </p:sp>
        </p:grpSp>
      </p:grpSp>
      <p:grpSp>
        <p:nvGrpSpPr>
          <p:cNvPr id="51" name="Группа 50"/>
          <p:cNvGrpSpPr/>
          <p:nvPr/>
        </p:nvGrpSpPr>
        <p:grpSpPr>
          <a:xfrm>
            <a:off x="4644008" y="1797157"/>
            <a:ext cx="3763795" cy="504056"/>
            <a:chOff x="4671567" y="1147565"/>
            <a:chExt cx="3763795" cy="504056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4671567" y="1147565"/>
              <a:ext cx="3086413" cy="5040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Исследование ППЭ</a:t>
              </a:r>
              <a:endPara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1" name="Группа 30"/>
            <p:cNvGrpSpPr/>
            <p:nvPr/>
          </p:nvGrpSpPr>
          <p:grpSpPr>
            <a:xfrm>
              <a:off x="7948196" y="1154258"/>
              <a:ext cx="487166" cy="461665"/>
              <a:chOff x="1556373" y="5381250"/>
              <a:chExt cx="487166" cy="461665"/>
            </a:xfrm>
          </p:grpSpPr>
          <p:sp>
            <p:nvSpPr>
              <p:cNvPr id="32" name="Овал 31"/>
              <p:cNvSpPr/>
              <p:nvPr/>
            </p:nvSpPr>
            <p:spPr>
              <a:xfrm>
                <a:off x="1556373" y="5420763"/>
                <a:ext cx="432048" cy="40561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611491" y="538125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5"/>
                    </a:solidFill>
                  </a:rPr>
                  <a:t>2</a:t>
                </a:r>
                <a:endParaRPr lang="ru-RU" sz="2400" b="1" dirty="0">
                  <a:solidFill>
                    <a:schemeClr val="accent5"/>
                  </a:solidFill>
                </a:endParaRPr>
              </a:p>
            </p:txBody>
          </p:sp>
        </p:grpSp>
      </p:grpSp>
      <p:grpSp>
        <p:nvGrpSpPr>
          <p:cNvPr id="53" name="Группа 52"/>
          <p:cNvGrpSpPr/>
          <p:nvPr/>
        </p:nvGrpSpPr>
        <p:grpSpPr>
          <a:xfrm>
            <a:off x="4716016" y="3151579"/>
            <a:ext cx="3664228" cy="855005"/>
            <a:chOff x="4743575" y="2501987"/>
            <a:chExt cx="3664228" cy="855005"/>
          </a:xfrm>
        </p:grpSpPr>
        <p:sp>
          <p:nvSpPr>
            <p:cNvPr id="12" name="Прямоугольник 11"/>
            <p:cNvSpPr/>
            <p:nvPr/>
          </p:nvSpPr>
          <p:spPr>
            <a:xfrm>
              <a:off x="4743575" y="2852936"/>
              <a:ext cx="3014405" cy="5040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Поиск 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TS (</a:t>
              </a:r>
              <a:r>
                <a:rPr lang="en-US" sz="2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Sadpoint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Прямая со стрелкой 16"/>
            <p:cNvCxnSpPr/>
            <p:nvPr/>
          </p:nvCxnSpPr>
          <p:spPr>
            <a:xfrm flipH="1">
              <a:off x="6332842" y="2501987"/>
              <a:ext cx="12168" cy="331464"/>
            </a:xfrm>
            <a:prstGeom prst="straightConnector1">
              <a:avLst/>
            </a:prstGeom>
            <a:ln w="28575">
              <a:solidFill>
                <a:schemeClr val="tx2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Группа 33"/>
            <p:cNvGrpSpPr/>
            <p:nvPr/>
          </p:nvGrpSpPr>
          <p:grpSpPr>
            <a:xfrm>
              <a:off x="7920637" y="2845285"/>
              <a:ext cx="487166" cy="461665"/>
              <a:chOff x="1556373" y="5381250"/>
              <a:chExt cx="487166" cy="461665"/>
            </a:xfrm>
          </p:grpSpPr>
          <p:sp>
            <p:nvSpPr>
              <p:cNvPr id="35" name="Овал 34"/>
              <p:cNvSpPr/>
              <p:nvPr/>
            </p:nvSpPr>
            <p:spPr>
              <a:xfrm>
                <a:off x="1556373" y="5420763"/>
                <a:ext cx="432048" cy="40561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611491" y="538125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5"/>
                    </a:solidFill>
                  </a:rPr>
                  <a:t>4</a:t>
                </a:r>
                <a:endParaRPr lang="ru-RU" sz="2400" b="1" dirty="0">
                  <a:solidFill>
                    <a:schemeClr val="accent5"/>
                  </a:solidFill>
                </a:endParaRPr>
              </a:p>
            </p:txBody>
          </p:sp>
        </p:grpSp>
      </p:grpSp>
      <p:grpSp>
        <p:nvGrpSpPr>
          <p:cNvPr id="54" name="Группа 53"/>
          <p:cNvGrpSpPr/>
          <p:nvPr/>
        </p:nvGrpSpPr>
        <p:grpSpPr>
          <a:xfrm>
            <a:off x="4716016" y="4017280"/>
            <a:ext cx="3664228" cy="835520"/>
            <a:chOff x="4743575" y="3367688"/>
            <a:chExt cx="3664228" cy="835520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4743575" y="3699152"/>
              <a:ext cx="3014405" cy="5040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IRC </a:t>
              </a:r>
              <a:endPara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8" name="Прямая со стрелкой 7"/>
            <p:cNvCxnSpPr/>
            <p:nvPr/>
          </p:nvCxnSpPr>
          <p:spPr>
            <a:xfrm flipH="1">
              <a:off x="6338926" y="3367688"/>
              <a:ext cx="12168" cy="331464"/>
            </a:xfrm>
            <a:prstGeom prst="straightConnector1">
              <a:avLst/>
            </a:prstGeom>
            <a:ln w="28575">
              <a:solidFill>
                <a:schemeClr val="tx2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Группа 36"/>
            <p:cNvGrpSpPr/>
            <p:nvPr/>
          </p:nvGrpSpPr>
          <p:grpSpPr>
            <a:xfrm>
              <a:off x="7920637" y="3692331"/>
              <a:ext cx="487166" cy="461665"/>
              <a:chOff x="1556373" y="5381250"/>
              <a:chExt cx="487166" cy="461665"/>
            </a:xfrm>
          </p:grpSpPr>
          <p:sp>
            <p:nvSpPr>
              <p:cNvPr id="38" name="Овал 37"/>
              <p:cNvSpPr/>
              <p:nvPr/>
            </p:nvSpPr>
            <p:spPr>
              <a:xfrm>
                <a:off x="1556373" y="5420763"/>
                <a:ext cx="432048" cy="40561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611491" y="538125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5"/>
                    </a:solidFill>
                  </a:rPr>
                  <a:t>5</a:t>
                </a:r>
                <a:endParaRPr lang="ru-RU" sz="2400" b="1" dirty="0">
                  <a:solidFill>
                    <a:schemeClr val="accent5"/>
                  </a:solidFill>
                </a:endParaRPr>
              </a:p>
            </p:txBody>
          </p:sp>
        </p:grpSp>
      </p:grpSp>
      <p:grpSp>
        <p:nvGrpSpPr>
          <p:cNvPr id="55" name="Группа 54"/>
          <p:cNvGrpSpPr/>
          <p:nvPr/>
        </p:nvGrpSpPr>
        <p:grpSpPr>
          <a:xfrm>
            <a:off x="4716016" y="4852800"/>
            <a:ext cx="3664228" cy="835520"/>
            <a:chOff x="4743575" y="4203208"/>
            <a:chExt cx="3664228" cy="835520"/>
          </a:xfrm>
        </p:grpSpPr>
        <p:sp>
          <p:nvSpPr>
            <p:cNvPr id="22" name="Прямоугольник 21"/>
            <p:cNvSpPr/>
            <p:nvPr/>
          </p:nvSpPr>
          <p:spPr>
            <a:xfrm>
              <a:off x="4743575" y="4534672"/>
              <a:ext cx="3014405" cy="5040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Расчет гессиана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3" name="Прямая со стрелкой 22"/>
            <p:cNvCxnSpPr/>
            <p:nvPr/>
          </p:nvCxnSpPr>
          <p:spPr>
            <a:xfrm flipH="1">
              <a:off x="6338926" y="4203208"/>
              <a:ext cx="12168" cy="331464"/>
            </a:xfrm>
            <a:prstGeom prst="straightConnector1">
              <a:avLst/>
            </a:prstGeom>
            <a:ln w="28575">
              <a:solidFill>
                <a:schemeClr val="tx2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Группа 39"/>
            <p:cNvGrpSpPr/>
            <p:nvPr/>
          </p:nvGrpSpPr>
          <p:grpSpPr>
            <a:xfrm>
              <a:off x="7920637" y="4534672"/>
              <a:ext cx="487166" cy="461665"/>
              <a:chOff x="1556373" y="5381250"/>
              <a:chExt cx="487166" cy="461665"/>
            </a:xfrm>
          </p:grpSpPr>
          <p:sp>
            <p:nvSpPr>
              <p:cNvPr id="41" name="Овал 40"/>
              <p:cNvSpPr/>
              <p:nvPr/>
            </p:nvSpPr>
            <p:spPr>
              <a:xfrm>
                <a:off x="1556373" y="5420763"/>
                <a:ext cx="432048" cy="40561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611491" y="538125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5"/>
                    </a:solidFill>
                  </a:rPr>
                  <a:t>6</a:t>
                </a:r>
                <a:endParaRPr lang="ru-RU" sz="2400" b="1" dirty="0">
                  <a:solidFill>
                    <a:schemeClr val="accent5"/>
                  </a:solidFill>
                </a:endParaRPr>
              </a:p>
            </p:txBody>
          </p:sp>
        </p:grpSp>
      </p:grpSp>
      <p:grpSp>
        <p:nvGrpSpPr>
          <p:cNvPr id="56" name="Группа 55"/>
          <p:cNvGrpSpPr/>
          <p:nvPr/>
        </p:nvGrpSpPr>
        <p:grpSpPr>
          <a:xfrm>
            <a:off x="4716016" y="5712765"/>
            <a:ext cx="3666501" cy="1030122"/>
            <a:chOff x="4743575" y="5063173"/>
            <a:chExt cx="3666501" cy="1030122"/>
          </a:xfrm>
        </p:grpSpPr>
        <p:sp>
          <p:nvSpPr>
            <p:cNvPr id="26" name="Прямоугольник 25"/>
            <p:cNvSpPr/>
            <p:nvPr/>
          </p:nvSpPr>
          <p:spPr>
            <a:xfrm>
              <a:off x="4743575" y="5394636"/>
              <a:ext cx="3001980" cy="6986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 smtClean="0">
                  <a:solidFill>
                    <a:srgbClr val="FF0000"/>
                  </a:solidFill>
                </a:rPr>
                <a:t>Расчет констант скорости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 </a:t>
              </a:r>
              <a:endParaRPr lang="ru-RU" sz="2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Прямая со стрелкой 26"/>
            <p:cNvCxnSpPr/>
            <p:nvPr/>
          </p:nvCxnSpPr>
          <p:spPr>
            <a:xfrm flipH="1">
              <a:off x="6326501" y="5063173"/>
              <a:ext cx="12168" cy="33146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Группа 42"/>
            <p:cNvGrpSpPr/>
            <p:nvPr/>
          </p:nvGrpSpPr>
          <p:grpSpPr>
            <a:xfrm>
              <a:off x="7922910" y="5454643"/>
              <a:ext cx="487166" cy="461665"/>
              <a:chOff x="1556373" y="5381250"/>
              <a:chExt cx="487166" cy="461665"/>
            </a:xfrm>
          </p:grpSpPr>
          <p:sp>
            <p:nvSpPr>
              <p:cNvPr id="44" name="Овал 43"/>
              <p:cNvSpPr/>
              <p:nvPr/>
            </p:nvSpPr>
            <p:spPr>
              <a:xfrm>
                <a:off x="1556373" y="5420763"/>
                <a:ext cx="432048" cy="405611"/>
              </a:xfrm>
              <a:prstGeom prst="ellipse">
                <a:avLst/>
              </a:prstGeom>
              <a:solidFill>
                <a:srgbClr val="F5DFDF"/>
              </a:solidFill>
              <a:ln>
                <a:solidFill>
                  <a:srgbClr val="EA55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611491" y="538125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EA553C"/>
                    </a:solidFill>
                  </a:rPr>
                  <a:t>7</a:t>
                </a:r>
                <a:endParaRPr lang="ru-RU" sz="2400" b="1" dirty="0">
                  <a:solidFill>
                    <a:srgbClr val="EA553C"/>
                  </a:solidFill>
                </a:endParaRPr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-46856" y="285600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HF+C</a:t>
            </a:r>
            <a:r>
              <a:rPr lang="en-US" baseline="-25000" dirty="0" smtClean="0"/>
              <a:t>3</a:t>
            </a:r>
            <a:r>
              <a:rPr lang="en-US" dirty="0" smtClean="0"/>
              <a:t>H</a:t>
            </a:r>
            <a:r>
              <a:rPr lang="en-US" baseline="-25000" dirty="0" smtClean="0"/>
              <a:t>6</a:t>
            </a:r>
            <a:endParaRPr lang="ru-RU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1836488" y="374998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Реагенты</a:t>
            </a:r>
            <a:endParaRPr lang="ru-RU" dirty="0"/>
          </a:p>
        </p:txBody>
      </p:sp>
      <p:sp>
        <p:nvSpPr>
          <p:cNvPr id="48" name="TextBox 47"/>
          <p:cNvSpPr txBox="1"/>
          <p:nvPr/>
        </p:nvSpPr>
        <p:spPr>
          <a:xfrm>
            <a:off x="3385759" y="4714043"/>
            <a:ext cx="116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Продукты</a:t>
            </a:r>
            <a:endParaRPr lang="ru-RU" dirty="0"/>
          </a:p>
        </p:txBody>
      </p:sp>
      <p:sp>
        <p:nvSpPr>
          <p:cNvPr id="49" name="TextBox 48"/>
          <p:cNvSpPr txBox="1"/>
          <p:nvPr/>
        </p:nvSpPr>
        <p:spPr>
          <a:xfrm>
            <a:off x="2260928" y="1189718"/>
            <a:ext cx="152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Переходное состояние</a:t>
            </a:r>
            <a:endParaRPr lang="ru-RU" dirty="0"/>
          </a:p>
        </p:txBody>
      </p:sp>
      <p:grpSp>
        <p:nvGrpSpPr>
          <p:cNvPr id="62" name="Группа 61"/>
          <p:cNvGrpSpPr/>
          <p:nvPr/>
        </p:nvGrpSpPr>
        <p:grpSpPr>
          <a:xfrm>
            <a:off x="2236039" y="1703994"/>
            <a:ext cx="1218730" cy="987969"/>
            <a:chOff x="2245183" y="1685706"/>
            <a:chExt cx="1218730" cy="987969"/>
          </a:xfrm>
        </p:grpSpPr>
        <p:sp>
          <p:nvSpPr>
            <p:cNvPr id="57" name="TextBox 56"/>
            <p:cNvSpPr txBox="1"/>
            <p:nvPr/>
          </p:nvSpPr>
          <p:spPr>
            <a:xfrm>
              <a:off x="2398647" y="195381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*</a:t>
              </a:r>
              <a:endParaRPr lang="ru-RU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29555" y="168570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*</a:t>
              </a:r>
              <a:endParaRPr lang="ru-RU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991346" y="189154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*</a:t>
              </a:r>
              <a:endParaRPr lang="ru-RU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175881" y="2304343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*</a:t>
              </a:r>
              <a:endParaRPr lang="ru-RU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245183" y="2288807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*</a:t>
              </a:r>
              <a:endParaRPr lang="ru-RU" dirty="0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627506" y="169930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*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765259" y="4574185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*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138978" y="358184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*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70410" y="232339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67" name="TextBox 66"/>
          <p:cNvSpPr txBox="1"/>
          <p:nvPr/>
        </p:nvSpPr>
        <p:spPr>
          <a:xfrm>
            <a:off x="2916249" y="186451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68" name="TextBox 67"/>
          <p:cNvSpPr txBox="1"/>
          <p:nvPr/>
        </p:nvSpPr>
        <p:spPr>
          <a:xfrm>
            <a:off x="3007475" y="207621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69" name="TextBox 68"/>
          <p:cNvSpPr txBox="1"/>
          <p:nvPr/>
        </p:nvSpPr>
        <p:spPr>
          <a:xfrm>
            <a:off x="3126444" y="254695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70" name="TextBox 69"/>
          <p:cNvSpPr txBox="1"/>
          <p:nvPr/>
        </p:nvSpPr>
        <p:spPr>
          <a:xfrm>
            <a:off x="3181562" y="279603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71" name="TextBox 70"/>
          <p:cNvSpPr txBox="1"/>
          <p:nvPr/>
        </p:nvSpPr>
        <p:spPr>
          <a:xfrm>
            <a:off x="3241743" y="303521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72" name="TextBox 71"/>
          <p:cNvSpPr txBox="1"/>
          <p:nvPr/>
        </p:nvSpPr>
        <p:spPr>
          <a:xfrm>
            <a:off x="3290592" y="326611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73" name="TextBox 72"/>
          <p:cNvSpPr txBox="1"/>
          <p:nvPr/>
        </p:nvSpPr>
        <p:spPr>
          <a:xfrm>
            <a:off x="3337149" y="349682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74" name="TextBox 73"/>
          <p:cNvSpPr txBox="1"/>
          <p:nvPr/>
        </p:nvSpPr>
        <p:spPr>
          <a:xfrm>
            <a:off x="3385759" y="371756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3434021" y="392316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76" name="TextBox 75"/>
          <p:cNvSpPr txBox="1"/>
          <p:nvPr/>
        </p:nvSpPr>
        <p:spPr>
          <a:xfrm>
            <a:off x="3481852" y="4171264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77" name="TextBox 76"/>
          <p:cNvSpPr txBox="1"/>
          <p:nvPr/>
        </p:nvSpPr>
        <p:spPr>
          <a:xfrm>
            <a:off x="3590740" y="4418672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78" name="TextBox 77"/>
          <p:cNvSpPr txBox="1"/>
          <p:nvPr/>
        </p:nvSpPr>
        <p:spPr>
          <a:xfrm>
            <a:off x="2691874" y="188525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79" name="TextBox 78"/>
          <p:cNvSpPr txBox="1"/>
          <p:nvPr/>
        </p:nvSpPr>
        <p:spPr>
          <a:xfrm>
            <a:off x="2635013" y="2105740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80" name="TextBox 79"/>
          <p:cNvSpPr txBox="1"/>
          <p:nvPr/>
        </p:nvSpPr>
        <p:spPr>
          <a:xfrm>
            <a:off x="2577446" y="232761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81" name="TextBox 80"/>
          <p:cNvSpPr txBox="1"/>
          <p:nvPr/>
        </p:nvSpPr>
        <p:spPr>
          <a:xfrm>
            <a:off x="2539349" y="256687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82" name="TextBox 81"/>
          <p:cNvSpPr txBox="1"/>
          <p:nvPr/>
        </p:nvSpPr>
        <p:spPr>
          <a:xfrm>
            <a:off x="2492634" y="278909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83" name="TextBox 82"/>
          <p:cNvSpPr txBox="1"/>
          <p:nvPr/>
        </p:nvSpPr>
        <p:spPr>
          <a:xfrm>
            <a:off x="2454929" y="3020059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84" name="TextBox 83"/>
          <p:cNvSpPr txBox="1"/>
          <p:nvPr/>
        </p:nvSpPr>
        <p:spPr>
          <a:xfrm>
            <a:off x="2398647" y="3256396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sp>
        <p:nvSpPr>
          <p:cNvPr id="85" name="TextBox 84"/>
          <p:cNvSpPr txBox="1"/>
          <p:nvPr/>
        </p:nvSpPr>
        <p:spPr>
          <a:xfrm>
            <a:off x="2307829" y="3451953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*</a:t>
            </a:r>
            <a:endParaRPr lang="ru-RU" dirty="0"/>
          </a:p>
        </p:txBody>
      </p:sp>
      <p:cxnSp>
        <p:nvCxnSpPr>
          <p:cNvPr id="92" name="Прямая со стрелкой 91"/>
          <p:cNvCxnSpPr/>
          <p:nvPr/>
        </p:nvCxnSpPr>
        <p:spPr>
          <a:xfrm flipH="1">
            <a:off x="6325811" y="1465693"/>
            <a:ext cx="12168" cy="331464"/>
          </a:xfrm>
          <a:prstGeom prst="straightConnector1">
            <a:avLst/>
          </a:prstGeom>
          <a:ln w="28575"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Группа 92"/>
          <p:cNvGrpSpPr/>
          <p:nvPr/>
        </p:nvGrpSpPr>
        <p:grpSpPr>
          <a:xfrm>
            <a:off x="4644008" y="961637"/>
            <a:ext cx="3764309" cy="504056"/>
            <a:chOff x="4671053" y="1147565"/>
            <a:chExt cx="3764309" cy="504056"/>
          </a:xfrm>
        </p:grpSpPr>
        <p:sp>
          <p:nvSpPr>
            <p:cNvPr id="94" name="Прямоугольник 93"/>
            <p:cNvSpPr/>
            <p:nvPr/>
          </p:nvSpPr>
          <p:spPr>
            <a:xfrm>
              <a:off x="4671053" y="1147565"/>
              <a:ext cx="3086927" cy="5040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Оптимизация 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HF, C</a:t>
              </a:r>
              <a:r>
                <a:rPr lang="en-US" sz="2400" b="1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</a:t>
              </a:r>
              <a:r>
                <a:rPr lang="en-US" sz="2400" b="1" baseline="-25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endParaRPr lang="ru-RU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95" name="Группа 94"/>
            <p:cNvGrpSpPr/>
            <p:nvPr/>
          </p:nvGrpSpPr>
          <p:grpSpPr>
            <a:xfrm>
              <a:off x="7948196" y="1154258"/>
              <a:ext cx="487166" cy="461665"/>
              <a:chOff x="1556373" y="5381250"/>
              <a:chExt cx="487166" cy="461665"/>
            </a:xfrm>
          </p:grpSpPr>
          <p:sp>
            <p:nvSpPr>
              <p:cNvPr id="96" name="Овал 95"/>
              <p:cNvSpPr/>
              <p:nvPr/>
            </p:nvSpPr>
            <p:spPr>
              <a:xfrm>
                <a:off x="1556373" y="5420763"/>
                <a:ext cx="432048" cy="40561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611491" y="5381250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b="1" dirty="0" smtClean="0">
                    <a:solidFill>
                      <a:schemeClr val="accent5"/>
                    </a:solidFill>
                  </a:rPr>
                  <a:t>1</a:t>
                </a:r>
                <a:endParaRPr lang="ru-RU" sz="2400" b="1" dirty="0">
                  <a:solidFill>
                    <a:schemeClr val="accent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02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3 0.00347 L 0.02066 -0.0004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-20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1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4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3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6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9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2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8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1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4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7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3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7" grpId="0"/>
      <p:bldP spid="86" grpId="0"/>
      <p:bldP spid="20" grpId="0"/>
      <p:bldP spid="21" grpId="0"/>
      <p:bldP spid="24" grpId="0"/>
      <p:bldP spid="25" grpId="0"/>
      <p:bldP spid="47" grpId="0"/>
      <p:bldP spid="63" grpId="0"/>
      <p:bldP spid="63" grpId="1"/>
      <p:bldP spid="63" grpId="2"/>
      <p:bldP spid="64" grpId="0"/>
      <p:bldP spid="65" grpId="0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938"/>
            <a:ext cx="7620000" cy="1143000"/>
          </a:xfrm>
        </p:spPr>
        <p:txBody>
          <a:bodyPr/>
          <a:lstStyle/>
          <a:p>
            <a:r>
              <a:rPr lang="en-US" dirty="0" smtClean="0"/>
              <a:t>GAMESS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3380" y="1249680"/>
            <a:ext cx="7643192" cy="460648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en-US" dirty="0" smtClean="0"/>
              <a:t>eneral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dirty="0" smtClean="0"/>
              <a:t>tomic and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US" dirty="0" smtClean="0"/>
              <a:t>olecular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en-US" dirty="0" smtClean="0"/>
              <a:t>lectronic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 smtClean="0"/>
              <a:t>tructure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dirty="0" smtClean="0"/>
              <a:t>ystem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957612" y="1926352"/>
            <a:ext cx="1368152" cy="50405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GAMESS</a:t>
            </a:r>
            <a:endParaRPr lang="ru-RU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Группа 36"/>
          <p:cNvGrpSpPr/>
          <p:nvPr/>
        </p:nvGrpSpPr>
        <p:grpSpPr>
          <a:xfrm>
            <a:off x="143994" y="2457840"/>
            <a:ext cx="2621412" cy="3168652"/>
            <a:chOff x="227814" y="2808360"/>
            <a:chExt cx="2621412" cy="3168652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539552" y="3284984"/>
              <a:ext cx="2016224" cy="5040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GAMESS (UK)</a:t>
              </a:r>
              <a:endPara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Прямая со стрелкой 12"/>
            <p:cNvCxnSpPr/>
            <p:nvPr/>
          </p:nvCxnSpPr>
          <p:spPr>
            <a:xfrm flipH="1">
              <a:off x="1538520" y="2808360"/>
              <a:ext cx="648072" cy="43204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7814" y="3861048"/>
              <a:ext cx="2621412" cy="2115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Computing for science Ltd.</a:t>
              </a:r>
              <a:endPara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endPara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endParaRPr lang="ru-RU" sz="60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u="sng" dirty="0" smtClean="0"/>
                <a:t>http://www.cfs.dl.ac.uk</a:t>
              </a:r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ru-RU" sz="1600" dirty="0" smtClean="0"/>
                <a:t>Свободный доступ только в Великобритании</a:t>
              </a:r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dirty="0" err="1" smtClean="0"/>
                <a:t>MacOS</a:t>
              </a:r>
              <a:r>
                <a:rPr lang="en-US" sz="1600" dirty="0" smtClean="0"/>
                <a:t>/Windows/Linux</a:t>
              </a: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2837740" y="2457840"/>
            <a:ext cx="2874576" cy="3099402"/>
            <a:chOff x="2921560" y="2808360"/>
            <a:chExt cx="2874576" cy="3099402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2921560" y="3284984"/>
              <a:ext cx="2016224" cy="5040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GAMESS (US)</a:t>
              </a:r>
              <a:endPara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4" name="Прямая со стрелкой 13"/>
            <p:cNvCxnSpPr/>
            <p:nvPr/>
          </p:nvCxnSpPr>
          <p:spPr>
            <a:xfrm>
              <a:off x="3233600" y="2808360"/>
              <a:ext cx="618320" cy="43204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921560" y="3861048"/>
              <a:ext cx="2874576" cy="2046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ru-RU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Группа Гордона в Государственном Университете штата Айова</a:t>
              </a:r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u="sng" dirty="0" smtClean="0"/>
                <a:t>http://www.msg.ameslab.gov/gamess/</a:t>
              </a:r>
              <a:endParaRPr lang="ru-RU" sz="1600" u="sng" dirty="0" smtClean="0"/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ru-RU" sz="1600" dirty="0" smtClean="0"/>
                <a:t>Свободный доступ</a:t>
              </a:r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dirty="0" err="1" smtClean="0"/>
                <a:t>MacOS</a:t>
              </a:r>
              <a:r>
                <a:rPr lang="en-US" sz="1600" dirty="0" smtClean="0"/>
                <a:t>/Windows/Linux</a:t>
              </a:r>
            </a:p>
          </p:txBody>
        </p:sp>
      </p:grpSp>
      <p:sp>
        <p:nvSpPr>
          <p:cNvPr id="20" name="Прямоугольник 19"/>
          <p:cNvSpPr/>
          <p:nvPr/>
        </p:nvSpPr>
        <p:spPr>
          <a:xfrm>
            <a:off x="2252705" y="243433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i="1" dirty="0" smtClean="0"/>
              <a:t>1981 г.</a:t>
            </a:r>
            <a:endParaRPr lang="ru-RU" b="1" i="1" dirty="0"/>
          </a:p>
        </p:txBody>
      </p:sp>
      <p:grpSp>
        <p:nvGrpSpPr>
          <p:cNvPr id="40" name="Группа 39"/>
          <p:cNvGrpSpPr/>
          <p:nvPr/>
        </p:nvGrpSpPr>
        <p:grpSpPr>
          <a:xfrm>
            <a:off x="5856332" y="3424158"/>
            <a:ext cx="2592288" cy="3016093"/>
            <a:chOff x="5940152" y="3875262"/>
            <a:chExt cx="2592288" cy="3016093"/>
          </a:xfrm>
        </p:grpSpPr>
        <p:sp>
          <p:nvSpPr>
            <p:cNvPr id="11" name="Прямоугольник 10"/>
            <p:cNvSpPr/>
            <p:nvPr/>
          </p:nvSpPr>
          <p:spPr>
            <a:xfrm>
              <a:off x="6041600" y="4221088"/>
              <a:ext cx="2016224" cy="5040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firefly</a:t>
              </a:r>
              <a:endPara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1" name="Прямая со стрелкой 20"/>
            <p:cNvCxnSpPr/>
            <p:nvPr/>
          </p:nvCxnSpPr>
          <p:spPr>
            <a:xfrm flipH="1">
              <a:off x="6953724" y="3886251"/>
              <a:ext cx="12168" cy="331464"/>
            </a:xfrm>
            <a:prstGeom prst="straightConnector1">
              <a:avLst/>
            </a:prstGeom>
            <a:ln w="28575">
              <a:solidFill>
                <a:schemeClr val="tx2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Прямоугольник 24"/>
            <p:cNvSpPr/>
            <p:nvPr/>
          </p:nvSpPr>
          <p:spPr>
            <a:xfrm>
              <a:off x="7068464" y="3875262"/>
              <a:ext cx="864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b="1" i="1" dirty="0" smtClean="0"/>
                <a:t>2008 г.</a:t>
              </a:r>
              <a:endParaRPr lang="ru-RU" b="1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40152" y="4783086"/>
              <a:ext cx="2592288" cy="2108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ru-RU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Александр Грановский, </a:t>
              </a:r>
              <a:r>
                <a:rPr lang="ru-RU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Химический факультет МГУ</a:t>
              </a:r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u="sng" dirty="0" smtClean="0"/>
                <a:t>http://classic.chem.msu.su/gran/gamess/</a:t>
              </a:r>
              <a:endParaRPr lang="ru-RU" sz="1600" u="sng" dirty="0" smtClean="0"/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ru-RU" sz="1600" dirty="0" smtClean="0"/>
                <a:t>Полусвободный доступ</a:t>
              </a:r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Linux/Windows </a:t>
              </a:r>
              <a:endParaRPr lang="ru-RU" sz="1600" dirty="0" smtClean="0"/>
            </a:p>
            <a:p>
              <a:pPr indent="-144000"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600" dirty="0"/>
                <a:t>x</a:t>
              </a:r>
              <a:r>
                <a:rPr lang="en-US" sz="1600" dirty="0" smtClean="0"/>
                <a:t>86 </a:t>
              </a:r>
              <a:r>
                <a:rPr lang="ru-RU" sz="1600" dirty="0" smtClean="0"/>
                <a:t>и </a:t>
              </a:r>
              <a:r>
                <a:rPr lang="en-US" sz="1600" dirty="0" smtClean="0"/>
                <a:t>x86-64  (32 </a:t>
              </a:r>
              <a:r>
                <a:rPr lang="ru-RU" sz="1600" dirty="0" smtClean="0"/>
                <a:t>бит)</a:t>
              </a:r>
              <a:endParaRPr lang="en-US" sz="1600" dirty="0" smtClean="0"/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4899684" y="2838300"/>
            <a:ext cx="3074320" cy="600220"/>
            <a:chOff x="4983504" y="3188820"/>
            <a:chExt cx="3074320" cy="600220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6041600" y="3284984"/>
              <a:ext cx="2016224" cy="5040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PC_GAMESS</a:t>
              </a:r>
              <a:endPara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7" name="Прямая со стрелкой 16"/>
            <p:cNvCxnSpPr/>
            <p:nvPr/>
          </p:nvCxnSpPr>
          <p:spPr>
            <a:xfrm>
              <a:off x="4983504" y="3537012"/>
              <a:ext cx="100236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Прямоугольник 26"/>
            <p:cNvSpPr/>
            <p:nvPr/>
          </p:nvSpPr>
          <p:spPr>
            <a:xfrm>
              <a:off x="5078166" y="3188820"/>
              <a:ext cx="8130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600" b="1" i="1" dirty="0" smtClean="0"/>
                <a:t>60-70%</a:t>
              </a:r>
              <a:endParaRPr lang="ru-RU" sz="1600" b="1" i="1" dirty="0"/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2926356" y="4594822"/>
            <a:ext cx="2756520" cy="1804264"/>
            <a:chOff x="3010176" y="4945342"/>
            <a:chExt cx="2756520" cy="1804264"/>
          </a:xfrm>
        </p:grpSpPr>
        <p:sp>
          <p:nvSpPr>
            <p:cNvPr id="29" name="Овальная выноска 28"/>
            <p:cNvSpPr/>
            <p:nvPr/>
          </p:nvSpPr>
          <p:spPr>
            <a:xfrm>
              <a:off x="3131840" y="6093296"/>
              <a:ext cx="2424856" cy="648072"/>
            </a:xfrm>
            <a:prstGeom prst="wedgeEllipseCallout">
              <a:avLst>
                <a:gd name="adj1" fmla="val 17887"/>
                <a:gd name="adj2" fmla="val -223722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0" name="Прямая соединительная линия 29"/>
            <p:cNvCxnSpPr/>
            <p:nvPr/>
          </p:nvCxnSpPr>
          <p:spPr>
            <a:xfrm>
              <a:off x="3150176" y="4945342"/>
              <a:ext cx="2546520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>
              <a:off x="3010176" y="5201768"/>
              <a:ext cx="69772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080176" y="6164831"/>
              <a:ext cx="2686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600" dirty="0" smtClean="0">
                  <a:solidFill>
                    <a:srgbClr val="0070C0"/>
                  </a:solidFill>
                  <a:latin typeface="Comic Sans MS" panose="030F0702030302020204" pitchFamily="66" charset="0"/>
                </a:rPr>
                <a:t>Наиболее быстро и просто</a:t>
              </a:r>
              <a:endParaRPr lang="ru-RU" sz="1600" dirty="0">
                <a:solidFill>
                  <a:srgbClr val="0070C0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32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1587"/>
            <a:ext cx="7620000" cy="1143000"/>
          </a:xfrm>
        </p:spPr>
        <p:txBody>
          <a:bodyPr/>
          <a:lstStyle/>
          <a:p>
            <a:r>
              <a:rPr lang="ru-RU" dirty="0" smtClean="0"/>
              <a:t>Запуск программы </a:t>
            </a:r>
            <a:r>
              <a:rPr lang="en-US" dirty="0" smtClean="0"/>
              <a:t>GAMESS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7</a:t>
            </a:fld>
            <a:endParaRPr lang="ru-RU"/>
          </a:p>
        </p:txBody>
      </p:sp>
      <p:grpSp>
        <p:nvGrpSpPr>
          <p:cNvPr id="47" name="Группа 46"/>
          <p:cNvGrpSpPr/>
          <p:nvPr/>
        </p:nvGrpSpPr>
        <p:grpSpPr>
          <a:xfrm>
            <a:off x="0" y="1142013"/>
            <a:ext cx="4762880" cy="3939781"/>
            <a:chOff x="0" y="1142013"/>
            <a:chExt cx="4762880" cy="3939781"/>
          </a:xfrm>
        </p:grpSpPr>
        <p:cxnSp>
          <p:nvCxnSpPr>
            <p:cNvPr id="13" name="Прямая со стрелкой 12"/>
            <p:cNvCxnSpPr>
              <a:stCxn id="6" idx="6"/>
              <a:endCxn id="5" idx="1"/>
            </p:cNvCxnSpPr>
            <p:nvPr/>
          </p:nvCxnSpPr>
          <p:spPr>
            <a:xfrm flipV="1">
              <a:off x="2051720" y="1371130"/>
              <a:ext cx="1343008" cy="12116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Рисунок 38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357724"/>
              <a:ext cx="3976599" cy="724070"/>
            </a:xfrm>
            <a:prstGeom prst="rect">
              <a:avLst/>
            </a:prstGeom>
          </p:spPr>
        </p:pic>
        <p:sp>
          <p:nvSpPr>
            <p:cNvPr id="5" name="Прямоугольник 4"/>
            <p:cNvSpPr/>
            <p:nvPr/>
          </p:nvSpPr>
          <p:spPr>
            <a:xfrm>
              <a:off x="3394728" y="1142013"/>
              <a:ext cx="1368152" cy="458233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GAMESS</a:t>
              </a:r>
              <a:endPara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9463" y="4011680"/>
              <a:ext cx="3544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ru-RU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В командной строке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cmd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/ Far / …)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sz="1600" dirty="0" smtClean="0"/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4166084" y="1113311"/>
            <a:ext cx="4217690" cy="5734967"/>
            <a:chOff x="4166084" y="1113311"/>
            <a:chExt cx="4217690" cy="5734967"/>
          </a:xfrm>
        </p:grpSpPr>
        <p:grpSp>
          <p:nvGrpSpPr>
            <p:cNvPr id="45" name="Группа 44"/>
            <p:cNvGrpSpPr/>
            <p:nvPr/>
          </p:nvGrpSpPr>
          <p:grpSpPr>
            <a:xfrm>
              <a:off x="4166084" y="1660345"/>
              <a:ext cx="4217690" cy="5187933"/>
              <a:chOff x="4166084" y="1660345"/>
              <a:chExt cx="4217690" cy="5187933"/>
            </a:xfrm>
          </p:grpSpPr>
          <p:pic>
            <p:nvPicPr>
              <p:cNvPr id="41" name="Рисунок 40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59" t="9136" r="1137" b="6582"/>
              <a:stretch/>
            </p:blipFill>
            <p:spPr>
              <a:xfrm>
                <a:off x="4206982" y="4296533"/>
                <a:ext cx="4059594" cy="2551745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4166084" y="4107267"/>
                <a:ext cx="42176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buSzPct val="100000"/>
                </a:pPr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***************************************</a:t>
                </a:r>
                <a:endParaRPr lang="en-US" sz="1600" dirty="0" smtClean="0"/>
              </a:p>
            </p:txBody>
          </p:sp>
          <p:pic>
            <p:nvPicPr>
              <p:cNvPr id="40" name="Рисунок 39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059" t="9136" r="3904" b="9136"/>
              <a:stretch/>
            </p:blipFill>
            <p:spPr>
              <a:xfrm>
                <a:off x="4206982" y="1660345"/>
                <a:ext cx="4060434" cy="2547723"/>
              </a:xfrm>
              <a:prstGeom prst="rect">
                <a:avLst/>
              </a:prstGeom>
            </p:spPr>
          </p:pic>
        </p:grpSp>
        <p:grpSp>
          <p:nvGrpSpPr>
            <p:cNvPr id="9" name="Группа 8"/>
            <p:cNvGrpSpPr/>
            <p:nvPr/>
          </p:nvGrpSpPr>
          <p:grpSpPr>
            <a:xfrm>
              <a:off x="6131032" y="1113311"/>
              <a:ext cx="1368152" cy="504056"/>
              <a:chOff x="899592" y="1340768"/>
              <a:chExt cx="1368152" cy="504056"/>
            </a:xfrm>
          </p:grpSpPr>
          <p:sp>
            <p:nvSpPr>
              <p:cNvPr id="10" name="Овал 9"/>
              <p:cNvSpPr/>
              <p:nvPr/>
            </p:nvSpPr>
            <p:spPr>
              <a:xfrm>
                <a:off x="899592" y="1340768"/>
                <a:ext cx="1368152" cy="50405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2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971600" y="1408130"/>
                <a:ext cx="1296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tx2"/>
                    </a:solidFill>
                  </a:rPr>
                  <a:t>Output.out</a:t>
                </a:r>
                <a:endParaRPr lang="ru-RU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14" name="Прямая со стрелкой 13"/>
            <p:cNvCxnSpPr/>
            <p:nvPr/>
          </p:nvCxnSpPr>
          <p:spPr>
            <a:xfrm flipV="1">
              <a:off x="4762880" y="1360308"/>
              <a:ext cx="1343008" cy="21641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Группа 48"/>
          <p:cNvGrpSpPr/>
          <p:nvPr/>
        </p:nvGrpSpPr>
        <p:grpSpPr>
          <a:xfrm>
            <a:off x="90321" y="4726297"/>
            <a:ext cx="3544432" cy="804730"/>
            <a:chOff x="90321" y="4726297"/>
            <a:chExt cx="3544432" cy="804730"/>
          </a:xfrm>
        </p:grpSpPr>
        <p:sp>
          <p:nvSpPr>
            <p:cNvPr id="18" name="TextBox 17"/>
            <p:cNvSpPr txBox="1"/>
            <p:nvPr/>
          </p:nvSpPr>
          <p:spPr>
            <a:xfrm>
              <a:off x="90321" y="5192473"/>
              <a:ext cx="35444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</a:t>
              </a:r>
              <a:r>
                <a:rPr 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ungms.bat –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запустить программу</a:t>
              </a:r>
              <a:endParaRPr lang="en-US" sz="1600" dirty="0" smtClean="0"/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1421848" y="4726297"/>
              <a:ext cx="654618" cy="16714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4" name="Группа 33"/>
          <p:cNvGrpSpPr/>
          <p:nvPr/>
        </p:nvGrpSpPr>
        <p:grpSpPr>
          <a:xfrm>
            <a:off x="4206982" y="4614436"/>
            <a:ext cx="3511665" cy="916591"/>
            <a:chOff x="4399139" y="4910985"/>
            <a:chExt cx="3511665" cy="916591"/>
          </a:xfrm>
        </p:grpSpPr>
        <p:sp>
          <p:nvSpPr>
            <p:cNvPr id="32" name="Прямоугольник 31"/>
            <p:cNvSpPr/>
            <p:nvPr/>
          </p:nvSpPr>
          <p:spPr>
            <a:xfrm>
              <a:off x="4399139" y="4910985"/>
              <a:ext cx="2045069" cy="14030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28" name="Прямая со стрелкой 27"/>
            <p:cNvCxnSpPr/>
            <p:nvPr/>
          </p:nvCxnSpPr>
          <p:spPr>
            <a:xfrm flipH="1" flipV="1">
              <a:off x="6516216" y="5156455"/>
              <a:ext cx="432048" cy="40532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913552" y="5519799"/>
              <a:ext cx="997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solidFill>
                    <a:srgbClr val="FFFF00"/>
                  </a:solidFill>
                </a:rPr>
                <a:t>Проверять</a:t>
              </a:r>
              <a:endParaRPr lang="ru-RU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99463" y="1140743"/>
            <a:ext cx="3587999" cy="2510198"/>
            <a:chOff x="99463" y="1140743"/>
            <a:chExt cx="3587999" cy="2510198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899592" y="1140743"/>
              <a:ext cx="1152128" cy="504056"/>
              <a:chOff x="899592" y="1340768"/>
              <a:chExt cx="1152128" cy="504056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899592" y="1340768"/>
                <a:ext cx="1152128" cy="504056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2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71600" y="1408130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tx2"/>
                    </a:solidFill>
                  </a:rPr>
                  <a:t>Input.inp</a:t>
                </a:r>
                <a:endParaRPr lang="ru-RU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26" name="Рисунок 25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52" t="8987" r="25215" b="38656"/>
            <a:stretch/>
          </p:blipFill>
          <p:spPr>
            <a:xfrm>
              <a:off x="99463" y="1788815"/>
              <a:ext cx="3587999" cy="1862126"/>
            </a:xfrm>
            <a:prstGeom prst="rect">
              <a:avLst/>
            </a:prstGeom>
          </p:spPr>
        </p:pic>
      </p:grpSp>
      <p:grpSp>
        <p:nvGrpSpPr>
          <p:cNvPr id="50" name="Группа 49"/>
          <p:cNvGrpSpPr/>
          <p:nvPr/>
        </p:nvGrpSpPr>
        <p:grpSpPr>
          <a:xfrm>
            <a:off x="99463" y="4725144"/>
            <a:ext cx="3638513" cy="1087073"/>
            <a:chOff x="99463" y="4725144"/>
            <a:chExt cx="3638513" cy="1087073"/>
          </a:xfrm>
        </p:grpSpPr>
        <p:sp>
          <p:nvSpPr>
            <p:cNvPr id="19" name="TextBox 18"/>
            <p:cNvSpPr txBox="1"/>
            <p:nvPr/>
          </p:nvSpPr>
          <p:spPr>
            <a:xfrm>
              <a:off x="99463" y="5473663"/>
              <a:ext cx="36385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HF_opt.inp</a:t>
              </a:r>
              <a:r>
                <a:rPr 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–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название входного файла</a:t>
              </a:r>
              <a:endParaRPr lang="en-US" sz="1600" dirty="0" smtClean="0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2108473" y="4725144"/>
              <a:ext cx="654618" cy="16714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1" name="Группа 50"/>
          <p:cNvGrpSpPr/>
          <p:nvPr/>
        </p:nvGrpSpPr>
        <p:grpSpPr>
          <a:xfrm>
            <a:off x="114703" y="4725144"/>
            <a:ext cx="3662003" cy="1627555"/>
            <a:chOff x="114703" y="4725144"/>
            <a:chExt cx="3662003" cy="1627555"/>
          </a:xfrm>
        </p:grpSpPr>
        <p:sp>
          <p:nvSpPr>
            <p:cNvPr id="20" name="TextBox 19"/>
            <p:cNvSpPr txBox="1"/>
            <p:nvPr/>
          </p:nvSpPr>
          <p:spPr>
            <a:xfrm>
              <a:off x="114703" y="5744935"/>
              <a:ext cx="36385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 –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версия программы </a:t>
              </a:r>
              <a:r>
                <a:rPr 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gamess</a:t>
              </a:r>
              <a:endParaRPr lang="en-US" sz="16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8193" y="6014145"/>
              <a:ext cx="36385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r>
                <a:rPr 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–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количество процессоров</a:t>
              </a:r>
              <a:endParaRPr lang="en-US" sz="1600" dirty="0" smtClean="0"/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2792088" y="4725144"/>
              <a:ext cx="415054" cy="16714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52" name="Группа 51"/>
          <p:cNvGrpSpPr/>
          <p:nvPr/>
        </p:nvGrpSpPr>
        <p:grpSpPr>
          <a:xfrm>
            <a:off x="116633" y="4726550"/>
            <a:ext cx="3765415" cy="1886056"/>
            <a:chOff x="116633" y="4726550"/>
            <a:chExt cx="3765415" cy="1886056"/>
          </a:xfrm>
        </p:grpSpPr>
        <p:sp>
          <p:nvSpPr>
            <p:cNvPr id="23" name="TextBox 22"/>
            <p:cNvSpPr txBox="1"/>
            <p:nvPr/>
          </p:nvSpPr>
          <p:spPr>
            <a:xfrm>
              <a:off x="116633" y="6274052"/>
              <a:ext cx="37654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HF_opt.out</a:t>
              </a:r>
              <a:r>
                <a:rPr 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–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название выходного файла</a:t>
              </a:r>
              <a:endParaRPr lang="en-US" sz="1600" dirty="0" smtClean="0"/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3227430" y="4726550"/>
              <a:ext cx="654618" cy="16714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6" name="Овал 45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0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sp>
        <p:nvSpPr>
          <p:cNvPr id="54" name="Объект 2"/>
          <p:cNvSpPr>
            <a:spLocks noGrp="1"/>
          </p:cNvSpPr>
          <p:nvPr>
            <p:ph idx="1"/>
          </p:nvPr>
        </p:nvSpPr>
        <p:spPr>
          <a:xfrm>
            <a:off x="138193" y="1148903"/>
            <a:ext cx="7992888" cy="46064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GAMESS </a:t>
            </a:r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D:/STUDENTS/gamess.64/)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84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Оптимизация реагентов 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/>
                </a:solidFill>
              </a:rPr>
              <a:t>1</a:t>
            </a:r>
            <a:endParaRPr lang="ru-RU" sz="2400" b="1" dirty="0">
              <a:solidFill>
                <a:schemeClr val="accent5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129688"/>
            <a:ext cx="2592288" cy="9982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024" y="908720"/>
            <a:ext cx="2968987" cy="2547712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0" y="3068960"/>
            <a:ext cx="84546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dirty="0" smtClean="0"/>
              <a:t>и продуктов   </a:t>
            </a:r>
            <a:endParaRPr lang="ru-RU" sz="4400" dirty="0"/>
          </a:p>
        </p:txBody>
      </p:sp>
      <p:pic>
        <p:nvPicPr>
          <p:cNvPr id="1026" name="Picture 2" descr="D:\WORK\MMCh\AVB_TAK\good\C3H7F-1.gif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4060755"/>
            <a:ext cx="3177776" cy="211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WORK\MMCh\AVB_TAK\good\C3H7F-2.gif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9992" y="3933056"/>
            <a:ext cx="3283694" cy="223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93" y="1285968"/>
            <a:ext cx="5191592" cy="278121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-1587"/>
            <a:ext cx="8454672" cy="1143000"/>
          </a:xfrm>
        </p:spPr>
        <p:txBody>
          <a:bodyPr/>
          <a:lstStyle/>
          <a:p>
            <a:pPr algn="ctr"/>
            <a:r>
              <a:rPr lang="ru-RU" sz="4400" dirty="0" smtClean="0"/>
              <a:t>Входной файл</a:t>
            </a:r>
            <a:r>
              <a:rPr lang="en-US" sz="4400" dirty="0" smtClean="0"/>
              <a:t> </a:t>
            </a:r>
            <a:r>
              <a:rPr lang="ru-RU" sz="4400" dirty="0" smtClean="0"/>
              <a:t>для оптимизации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4DB7-49C0-4084-AFAC-4C59B98A1F29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4255" y="1306470"/>
            <a:ext cx="216024" cy="20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1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3385" y="1130735"/>
            <a:ext cx="308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Оптимизация геометрии методом теории функционала плотности</a:t>
            </a:r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204150" y="2642618"/>
            <a:ext cx="308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Параметры оптимизации геометрии: число шагов и расчет матрицы силовых постоянных</a:t>
            </a:r>
            <a:endParaRPr lang="en-US" sz="1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193954" y="2351869"/>
            <a:ext cx="308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Базис расчета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6-31G**</a:t>
            </a:r>
            <a:endParaRPr lang="en-US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213385" y="3358188"/>
            <a:ext cx="308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5-6)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Расчет гессиана и термохимических функций при указанных температурах</a:t>
            </a:r>
            <a:endParaRPr lang="en-US" sz="1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9428" y="4639290"/>
            <a:ext cx="8112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Строка – комментарий (можно оставлять пустой)</a:t>
            </a:r>
            <a:endParaRPr lang="en-US" sz="1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79428" y="4926116"/>
            <a:ext cx="834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Группа симметрии молекулы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6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301132" y="5214956"/>
            <a:ext cx="834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Пустая строка, если симметрия не С1 </a:t>
            </a:r>
            <a:endParaRPr lang="en-US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14532" y="5522292"/>
            <a:ext cx="8347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12-13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Координаты атомов: название, заряд ядра, координаты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x,y,z</a:t>
            </a:r>
            <a:endParaRPr lang="en-US" sz="16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193954" y="1837285"/>
            <a:ext cx="3258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2)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Ограничение по памяти и времени исполнения программы</a:t>
            </a:r>
            <a:endParaRPr lang="en-US" sz="16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34255" y="1479944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2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55" y="1659924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3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255" y="1842919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4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255" y="2015245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5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255" y="2192345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6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252" y="2361621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7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982" y="2554432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8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982" y="2735385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9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20257" y="2910298"/>
            <a:ext cx="34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10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9493" y="3093580"/>
            <a:ext cx="34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11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23271" y="3267405"/>
            <a:ext cx="34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12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23271" y="3443374"/>
            <a:ext cx="34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13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23271" y="3636185"/>
            <a:ext cx="34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14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4366997"/>
            <a:ext cx="5368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8-14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Секция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  <a:endParaRPr lang="en-US" sz="1600" dirty="0" smtClean="0"/>
          </a:p>
        </p:txBody>
      </p:sp>
      <p:sp>
        <p:nvSpPr>
          <p:cNvPr id="37" name="Овал 36"/>
          <p:cNvSpPr/>
          <p:nvPr/>
        </p:nvSpPr>
        <p:spPr>
          <a:xfrm>
            <a:off x="8593262" y="156145"/>
            <a:ext cx="432048" cy="40561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8648380" y="116632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92" y="4115227"/>
            <a:ext cx="8361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7)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DIIS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интерполяция + расчет ССП второго порядка</a:t>
            </a:r>
            <a:endParaRPr lang="en-US" sz="16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-19195" y="3815399"/>
            <a:ext cx="346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 smtClean="0">
                <a:solidFill>
                  <a:srgbClr val="FFFF00"/>
                </a:solidFill>
              </a:rPr>
              <a:t>15</a:t>
            </a:r>
            <a:endParaRPr lang="ru-RU" sz="1200" b="1" dirty="0">
              <a:solidFill>
                <a:srgbClr val="FFFF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982" y="5808394"/>
            <a:ext cx="8347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  <a:r>
              <a:rPr lang="ru-R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Пустая строка в конце файла.</a:t>
            </a:r>
            <a:b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Все строки начинаются со второго символа.</a:t>
            </a:r>
            <a:b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Регистр не учитывается.</a:t>
            </a:r>
            <a:endParaRPr lang="en-US" sz="1600" dirty="0" smtClean="0"/>
          </a:p>
        </p:txBody>
      </p:sp>
      <p:cxnSp>
        <p:nvCxnSpPr>
          <p:cNvPr id="35" name="Прямая соединительная линия 34"/>
          <p:cNvCxnSpPr/>
          <p:nvPr/>
        </p:nvCxnSpPr>
        <p:spPr>
          <a:xfrm>
            <a:off x="2881908" y="1503546"/>
            <a:ext cx="12198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4" grpId="0"/>
      <p:bldP spid="40" grpId="0"/>
      <p:bldP spid="42" grpId="0"/>
      <p:bldP spid="4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седство">
  <a:themeElements>
    <a:clrScheme name="Соседство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Стандартная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оседство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2903</TotalTime>
  <Words>1308</Words>
  <Application>Microsoft Office PowerPoint</Application>
  <PresentationFormat>Экран (4:3)</PresentationFormat>
  <Paragraphs>486</Paragraphs>
  <Slides>23</Slides>
  <Notes>18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</vt:lpstr>
      <vt:lpstr>Cambria Math</vt:lpstr>
      <vt:lpstr>Comic Sans MS</vt:lpstr>
      <vt:lpstr>Wingdings</vt:lpstr>
      <vt:lpstr>Соседство</vt:lpstr>
      <vt:lpstr>Расчет констант скорости по теории активированного комплекса</vt:lpstr>
      <vt:lpstr>Условия задачи</vt:lpstr>
      <vt:lpstr>Уравнение ТАК</vt:lpstr>
      <vt:lpstr>Формулы (в GAMESS)</vt:lpstr>
      <vt:lpstr>Общий план решения задачи</vt:lpstr>
      <vt:lpstr>GAMESS</vt:lpstr>
      <vt:lpstr>Запуск программы GAMESS</vt:lpstr>
      <vt:lpstr>Оптимизация реагентов </vt:lpstr>
      <vt:lpstr>Входной файл для оптимизации</vt:lpstr>
      <vt:lpstr>Выходной файл оптимизации</vt:lpstr>
      <vt:lpstr>Выходной файл оптимизации</vt:lpstr>
      <vt:lpstr>Просмотр выходного файла оптимизации</vt:lpstr>
      <vt:lpstr>Исследование ППЭ</vt:lpstr>
      <vt:lpstr>Входной файл для оптимизации c фиксированными связями</vt:lpstr>
      <vt:lpstr>Исследование ППЭ</vt:lpstr>
      <vt:lpstr>Входной файл для расчета матрицы вторых производных</vt:lpstr>
      <vt:lpstr>Выходной файл расчета гессиана</vt:lpstr>
      <vt:lpstr>Просмотр выходного файла расчета гессиана</vt:lpstr>
      <vt:lpstr>Входной файл для поиска переходного состояния</vt:lpstr>
      <vt:lpstr>Просмотр переходного состояния</vt:lpstr>
      <vt:lpstr>Входной файл для IRC  (Intrinsic reaction coordinate)</vt:lpstr>
      <vt:lpstr>Выходной файл для IRC </vt:lpstr>
      <vt:lpstr>Просмотр выходного файла IRC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Regul</dc:creator>
  <cp:lastModifiedBy>Anna Kulakova</cp:lastModifiedBy>
  <cp:revision>263</cp:revision>
  <dcterms:created xsi:type="dcterms:W3CDTF">2016-09-30T11:56:40Z</dcterms:created>
  <dcterms:modified xsi:type="dcterms:W3CDTF">2017-04-14T11:49:51Z</dcterms:modified>
</cp:coreProperties>
</file>